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92" r:id="rId2"/>
    <p:sldId id="271" r:id="rId3"/>
    <p:sldId id="272" r:id="rId4"/>
    <p:sldId id="262" r:id="rId5"/>
    <p:sldId id="273" r:id="rId6"/>
    <p:sldId id="275" r:id="rId7"/>
    <p:sldId id="274" r:id="rId8"/>
    <p:sldId id="276" r:id="rId9"/>
    <p:sldId id="279" r:id="rId10"/>
    <p:sldId id="278" r:id="rId11"/>
    <p:sldId id="277" r:id="rId12"/>
    <p:sldId id="280" r:id="rId13"/>
    <p:sldId id="281" r:id="rId14"/>
    <p:sldId id="282" r:id="rId15"/>
    <p:sldId id="283" r:id="rId16"/>
    <p:sldId id="284" r:id="rId17"/>
    <p:sldId id="287" r:id="rId18"/>
    <p:sldId id="289" r:id="rId19"/>
    <p:sldId id="286" r:id="rId20"/>
    <p:sldId id="290" r:id="rId21"/>
    <p:sldId id="285" r:id="rId22"/>
    <p:sldId id="288" r:id="rId23"/>
    <p:sldId id="295" r:id="rId24"/>
    <p:sldId id="297" r:id="rId25"/>
    <p:sldId id="293" r:id="rId26"/>
    <p:sldId id="294" r:id="rId2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6469" autoAdjust="0"/>
  </p:normalViewPr>
  <p:slideViewPr>
    <p:cSldViewPr snapToGrid="0">
      <p:cViewPr varScale="1">
        <p:scale>
          <a:sx n="73" d="100"/>
          <a:sy n="73" d="100"/>
        </p:scale>
        <p:origin x="-648" y="-102"/>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A1008DE1-1096-4486-A96C-D56CE668C1E6}" type="datetime1">
              <a:rPr lang="it-IT" smtClean="0"/>
              <a:pPr algn="r" rtl="0"/>
              <a:t>15/04/2018</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it-IT" smtClean="0"/>
              <a:pPr algn="r" rtl="0"/>
              <a:t>‹N›</a:t>
            </a:fld>
            <a:endParaRPr lang="it-IT" dirty="0"/>
          </a:p>
        </p:txBody>
      </p:sp>
    </p:spTree>
    <p:extLst>
      <p:ext uri="{BB962C8B-B14F-4D97-AF65-F5344CB8AC3E}">
        <p14:creationId xmlns:p14="http://schemas.microsoft.com/office/powerpoint/2010/main" xmlns=""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CE0F3D29-49CE-4619-943B-B5281755DD06}" type="datetime1">
              <a:rPr lang="it-IT" smtClean="0"/>
              <a:pPr/>
              <a:t>15/04/2018</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it-IT" smtClean="0"/>
              <a:pPr/>
              <a:t>‹N›</a:t>
            </a:fld>
            <a:endParaRPr lang="it-IT" dirty="0"/>
          </a:p>
        </p:txBody>
      </p:sp>
    </p:spTree>
    <p:extLst>
      <p:ext uri="{BB962C8B-B14F-4D97-AF65-F5344CB8AC3E}">
        <p14:creationId xmlns:p14="http://schemas.microsoft.com/office/powerpoint/2010/main" xmlns=""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2</a:t>
            </a:fld>
            <a:endParaRPr lang="it-IT" dirty="0"/>
          </a:p>
        </p:txBody>
      </p:sp>
    </p:spTree>
    <p:extLst>
      <p:ext uri="{BB962C8B-B14F-4D97-AF65-F5344CB8AC3E}">
        <p14:creationId xmlns:p14="http://schemas.microsoft.com/office/powerpoint/2010/main" xmlns="" val="145161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11</a:t>
            </a:fld>
            <a:endParaRPr lang="it-IT" dirty="0"/>
          </a:p>
        </p:txBody>
      </p:sp>
    </p:spTree>
    <p:extLst>
      <p:ext uri="{BB962C8B-B14F-4D97-AF65-F5344CB8AC3E}">
        <p14:creationId xmlns:p14="http://schemas.microsoft.com/office/powerpoint/2010/main" xmlns="" val="2757037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12</a:t>
            </a:fld>
            <a:endParaRPr lang="it-IT" dirty="0"/>
          </a:p>
        </p:txBody>
      </p:sp>
    </p:spTree>
    <p:extLst>
      <p:ext uri="{BB962C8B-B14F-4D97-AF65-F5344CB8AC3E}">
        <p14:creationId xmlns:p14="http://schemas.microsoft.com/office/powerpoint/2010/main" xmlns="" val="631193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13</a:t>
            </a:fld>
            <a:endParaRPr lang="it-IT" dirty="0"/>
          </a:p>
        </p:txBody>
      </p:sp>
    </p:spTree>
    <p:extLst>
      <p:ext uri="{BB962C8B-B14F-4D97-AF65-F5344CB8AC3E}">
        <p14:creationId xmlns:p14="http://schemas.microsoft.com/office/powerpoint/2010/main" xmlns="" val="706637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14</a:t>
            </a:fld>
            <a:endParaRPr lang="it-IT" dirty="0"/>
          </a:p>
        </p:txBody>
      </p:sp>
    </p:spTree>
    <p:extLst>
      <p:ext uri="{BB962C8B-B14F-4D97-AF65-F5344CB8AC3E}">
        <p14:creationId xmlns:p14="http://schemas.microsoft.com/office/powerpoint/2010/main" xmlns="" val="1345577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15</a:t>
            </a:fld>
            <a:endParaRPr lang="it-IT" dirty="0"/>
          </a:p>
        </p:txBody>
      </p:sp>
    </p:spTree>
    <p:extLst>
      <p:ext uri="{BB962C8B-B14F-4D97-AF65-F5344CB8AC3E}">
        <p14:creationId xmlns:p14="http://schemas.microsoft.com/office/powerpoint/2010/main" xmlns="" val="3255166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16</a:t>
            </a:fld>
            <a:endParaRPr lang="it-IT" dirty="0"/>
          </a:p>
        </p:txBody>
      </p:sp>
    </p:spTree>
    <p:extLst>
      <p:ext uri="{BB962C8B-B14F-4D97-AF65-F5344CB8AC3E}">
        <p14:creationId xmlns:p14="http://schemas.microsoft.com/office/powerpoint/2010/main" xmlns="" val="276967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17</a:t>
            </a:fld>
            <a:endParaRPr lang="it-IT" dirty="0"/>
          </a:p>
        </p:txBody>
      </p:sp>
    </p:spTree>
    <p:extLst>
      <p:ext uri="{BB962C8B-B14F-4D97-AF65-F5344CB8AC3E}">
        <p14:creationId xmlns:p14="http://schemas.microsoft.com/office/powerpoint/2010/main" xmlns="" val="2964333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18</a:t>
            </a:fld>
            <a:endParaRPr lang="it-IT" dirty="0"/>
          </a:p>
        </p:txBody>
      </p:sp>
    </p:spTree>
    <p:extLst>
      <p:ext uri="{BB962C8B-B14F-4D97-AF65-F5344CB8AC3E}">
        <p14:creationId xmlns:p14="http://schemas.microsoft.com/office/powerpoint/2010/main" xmlns="" val="4182935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19</a:t>
            </a:fld>
            <a:endParaRPr lang="it-IT" dirty="0"/>
          </a:p>
        </p:txBody>
      </p:sp>
    </p:spTree>
    <p:extLst>
      <p:ext uri="{BB962C8B-B14F-4D97-AF65-F5344CB8AC3E}">
        <p14:creationId xmlns:p14="http://schemas.microsoft.com/office/powerpoint/2010/main" xmlns="" val="4294259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20</a:t>
            </a:fld>
            <a:endParaRPr lang="it-IT" dirty="0"/>
          </a:p>
        </p:txBody>
      </p:sp>
    </p:spTree>
    <p:extLst>
      <p:ext uri="{BB962C8B-B14F-4D97-AF65-F5344CB8AC3E}">
        <p14:creationId xmlns:p14="http://schemas.microsoft.com/office/powerpoint/2010/main" xmlns="" val="146805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3</a:t>
            </a:fld>
            <a:endParaRPr lang="it-IT" dirty="0"/>
          </a:p>
        </p:txBody>
      </p:sp>
    </p:spTree>
    <p:extLst>
      <p:ext uri="{BB962C8B-B14F-4D97-AF65-F5344CB8AC3E}">
        <p14:creationId xmlns:p14="http://schemas.microsoft.com/office/powerpoint/2010/main" xmlns="" val="1553985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21</a:t>
            </a:fld>
            <a:endParaRPr lang="it-IT" dirty="0"/>
          </a:p>
        </p:txBody>
      </p:sp>
    </p:spTree>
    <p:extLst>
      <p:ext uri="{BB962C8B-B14F-4D97-AF65-F5344CB8AC3E}">
        <p14:creationId xmlns:p14="http://schemas.microsoft.com/office/powerpoint/2010/main" xmlns="" val="1999854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22</a:t>
            </a:fld>
            <a:endParaRPr lang="it-IT" dirty="0"/>
          </a:p>
        </p:txBody>
      </p:sp>
    </p:spTree>
    <p:extLst>
      <p:ext uri="{BB962C8B-B14F-4D97-AF65-F5344CB8AC3E}">
        <p14:creationId xmlns:p14="http://schemas.microsoft.com/office/powerpoint/2010/main" xmlns="" val="2330874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23</a:t>
            </a:fld>
            <a:endParaRPr lang="it-IT" dirty="0"/>
          </a:p>
        </p:txBody>
      </p:sp>
    </p:spTree>
    <p:extLst>
      <p:ext uri="{BB962C8B-B14F-4D97-AF65-F5344CB8AC3E}">
        <p14:creationId xmlns:p14="http://schemas.microsoft.com/office/powerpoint/2010/main" xmlns="" val="948049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24</a:t>
            </a:fld>
            <a:endParaRPr lang="it-IT" dirty="0"/>
          </a:p>
        </p:txBody>
      </p:sp>
    </p:spTree>
    <p:extLst>
      <p:ext uri="{BB962C8B-B14F-4D97-AF65-F5344CB8AC3E}">
        <p14:creationId xmlns:p14="http://schemas.microsoft.com/office/powerpoint/2010/main" xmlns="" val="2799452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25</a:t>
            </a:fld>
            <a:endParaRPr lang="it-IT" dirty="0"/>
          </a:p>
        </p:txBody>
      </p:sp>
    </p:spTree>
    <p:extLst>
      <p:ext uri="{BB962C8B-B14F-4D97-AF65-F5344CB8AC3E}">
        <p14:creationId xmlns:p14="http://schemas.microsoft.com/office/powerpoint/2010/main" xmlns="" val="659962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26</a:t>
            </a:fld>
            <a:endParaRPr lang="it-IT" dirty="0"/>
          </a:p>
        </p:txBody>
      </p:sp>
    </p:spTree>
    <p:extLst>
      <p:ext uri="{BB962C8B-B14F-4D97-AF65-F5344CB8AC3E}">
        <p14:creationId xmlns:p14="http://schemas.microsoft.com/office/powerpoint/2010/main" xmlns="" val="276581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4</a:t>
            </a:fld>
            <a:endParaRPr lang="it-IT" dirty="0"/>
          </a:p>
        </p:txBody>
      </p:sp>
    </p:spTree>
    <p:extLst>
      <p:ext uri="{BB962C8B-B14F-4D97-AF65-F5344CB8AC3E}">
        <p14:creationId xmlns:p14="http://schemas.microsoft.com/office/powerpoint/2010/main" xmlns="" val="231183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5</a:t>
            </a:fld>
            <a:endParaRPr lang="it-IT" dirty="0"/>
          </a:p>
        </p:txBody>
      </p:sp>
    </p:spTree>
    <p:extLst>
      <p:ext uri="{BB962C8B-B14F-4D97-AF65-F5344CB8AC3E}">
        <p14:creationId xmlns:p14="http://schemas.microsoft.com/office/powerpoint/2010/main" xmlns="" val="60735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6</a:t>
            </a:fld>
            <a:endParaRPr lang="it-IT" dirty="0"/>
          </a:p>
        </p:txBody>
      </p:sp>
    </p:spTree>
    <p:extLst>
      <p:ext uri="{BB962C8B-B14F-4D97-AF65-F5344CB8AC3E}">
        <p14:creationId xmlns:p14="http://schemas.microsoft.com/office/powerpoint/2010/main" xmlns="" val="369116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7</a:t>
            </a:fld>
            <a:endParaRPr lang="it-IT" dirty="0"/>
          </a:p>
        </p:txBody>
      </p:sp>
    </p:spTree>
    <p:extLst>
      <p:ext uri="{BB962C8B-B14F-4D97-AF65-F5344CB8AC3E}">
        <p14:creationId xmlns:p14="http://schemas.microsoft.com/office/powerpoint/2010/main" xmlns="" val="140629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8</a:t>
            </a:fld>
            <a:endParaRPr lang="it-IT" dirty="0"/>
          </a:p>
        </p:txBody>
      </p:sp>
    </p:spTree>
    <p:extLst>
      <p:ext uri="{BB962C8B-B14F-4D97-AF65-F5344CB8AC3E}">
        <p14:creationId xmlns:p14="http://schemas.microsoft.com/office/powerpoint/2010/main" xmlns="" val="236893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9</a:t>
            </a:fld>
            <a:endParaRPr lang="it-IT" dirty="0"/>
          </a:p>
        </p:txBody>
      </p:sp>
    </p:spTree>
    <p:extLst>
      <p:ext uri="{BB962C8B-B14F-4D97-AF65-F5344CB8AC3E}">
        <p14:creationId xmlns:p14="http://schemas.microsoft.com/office/powerpoint/2010/main" xmlns="" val="426111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10</a:t>
            </a:fld>
            <a:endParaRPr lang="it-IT" dirty="0"/>
          </a:p>
        </p:txBody>
      </p:sp>
    </p:spTree>
    <p:extLst>
      <p:ext uri="{BB962C8B-B14F-4D97-AF65-F5344CB8AC3E}">
        <p14:creationId xmlns:p14="http://schemas.microsoft.com/office/powerpoint/2010/main" xmlns="" val="2361376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de.wikipedia.org/wiki/Rotary_Internationa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de.wikipedia.org/wiki/Rotary_Internationa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xmlns="" val="298120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mmagini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066214" y="421594"/>
            <a:ext cx="2286000" cy="1885508"/>
          </a:xfrm>
        </p:spPr>
        <p:txBody>
          <a:bodyPr rtlCol="0">
            <a:normAutofit/>
          </a:bodyPr>
          <a:lstStyle>
            <a:lvl1pPr algn="l" rtl="0">
              <a:defRPr sz="2400"/>
            </a:lvl1pPr>
          </a:lstStyle>
          <a:p>
            <a:pPr rtl="0"/>
            <a:r>
              <a:rPr lang="it-IT"/>
              <a:t>Fare clic per modificare lo stile del titolo dello schema</a:t>
            </a:r>
            <a:endParaRPr lang="it-IT" dirty="0"/>
          </a:p>
        </p:txBody>
      </p:sp>
      <p:grpSp>
        <p:nvGrpSpPr>
          <p:cNvPr id="84" name="Grup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97" name="Segnaposto immagine 33" descr="Segnaposto vuoto per aggiungere un'immagine. Fare clic sul segnaposto e selezionare l'immagine che si vuole aggiungere."/>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98" name="Gruppo 97"/>
          <p:cNvGrpSpPr/>
          <p:nvPr/>
        </p:nvGrpSpPr>
        <p:grpSpPr>
          <a:xfrm>
            <a:off x="5322489" y="319177"/>
            <a:ext cx="3389607" cy="2710838"/>
            <a:chOff x="895350" y="3313113"/>
            <a:chExt cx="3613151" cy="2790825"/>
          </a:xfrm>
          <a:solidFill>
            <a:schemeClr val="tx1">
              <a:lumMod val="50000"/>
            </a:schemeClr>
          </a:solidFill>
        </p:grpSpPr>
        <p:sp>
          <p:nvSpPr>
            <p:cNvPr id="99"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0"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11" name="Segnaposto immagine 33" descr="Segnaposto vuoto per aggiungere un'immagine. Fare clic sul segnaposto e selezionare l'immagine che si vuole aggiungere."/>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112" name="Gruppo 111"/>
          <p:cNvGrpSpPr/>
          <p:nvPr/>
        </p:nvGrpSpPr>
        <p:grpSpPr>
          <a:xfrm>
            <a:off x="5322489" y="3245640"/>
            <a:ext cx="3389607" cy="2710838"/>
            <a:chOff x="895350" y="3313113"/>
            <a:chExt cx="3613151" cy="2790825"/>
          </a:xfrm>
          <a:solidFill>
            <a:schemeClr val="tx1">
              <a:lumMod val="50000"/>
            </a:schemeClr>
          </a:solidFill>
        </p:grpSpPr>
        <p:sp>
          <p:nvSpPr>
            <p:cNvPr id="11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5" name="Segnaposto immagine 33" descr="Segnaposto vuoto per aggiungere un'immagine. Fare clic sul segnaposto e selezionare l'immagine che si vuole aggiungere."/>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126" name="Segnaposto tes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5B026577-E9CE-459E-9896-9AFD1D388657}" type="datetime1">
              <a:rPr lang="it-IT" smtClean="0"/>
              <a:pPr/>
              <a:t>15/04/2018</a:t>
            </a:fld>
            <a:endParaRPr lang="it-IT" dirty="0"/>
          </a:p>
        </p:txBody>
      </p:sp>
    </p:spTree>
    <p:extLst>
      <p:ext uri="{BB962C8B-B14F-4D97-AF65-F5344CB8AC3E}">
        <p14:creationId xmlns:p14="http://schemas.microsoft.com/office/powerpoint/2010/main" xmlns="" val="78742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7" name="Segnaposto numero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it-IT" smtClean="0"/>
              <a:pPr rtl="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a:xfrm>
            <a:off x="8075611" y="6019801"/>
            <a:ext cx="1396260" cy="228600"/>
          </a:xfrm>
        </p:spPr>
        <p:txBody>
          <a:bodyPr rtlCol="0"/>
          <a:lstStyle>
            <a:lvl1pPr>
              <a:defRPr/>
            </a:lvl1pPr>
          </a:lstStyle>
          <a:p>
            <a:fld id="{54BD0E0D-2457-4CDF-9D18-B5FDECE16F94}" type="datetime1">
              <a:rPr lang="it-IT" smtClean="0"/>
              <a:pPr/>
              <a:t>15/04/2018</a:t>
            </a:fld>
            <a:endParaRPr lang="it-IT" dirty="0"/>
          </a:p>
        </p:txBody>
      </p:sp>
    </p:spTree>
    <p:extLst>
      <p:ext uri="{BB962C8B-B14F-4D97-AF65-F5344CB8AC3E}">
        <p14:creationId xmlns:p14="http://schemas.microsoft.com/office/powerpoint/2010/main" xmlns="" val="1239762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grpSp>
        <p:nvGrpSpPr>
          <p:cNvPr id="8" name="Gruppo 7"/>
          <p:cNvGrpSpPr/>
          <p:nvPr/>
        </p:nvGrpSpPr>
        <p:grpSpPr>
          <a:xfrm>
            <a:off x="595546" y="781398"/>
            <a:ext cx="6433398" cy="5053665"/>
            <a:chOff x="5162444" y="781398"/>
            <a:chExt cx="6433398" cy="5053665"/>
          </a:xfrm>
        </p:grpSpPr>
        <p:sp>
          <p:nvSpPr>
            <p:cNvPr id="9" name="Figura a mano libera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 name="Figura a mano libera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nvGrpSpPr>
            <p:cNvPr id="11" name="Gruppo 10"/>
            <p:cNvGrpSpPr/>
            <p:nvPr/>
          </p:nvGrpSpPr>
          <p:grpSpPr>
            <a:xfrm>
              <a:off x="5814205" y="859113"/>
              <a:ext cx="5129146" cy="4880471"/>
              <a:chOff x="7856559" y="859113"/>
              <a:chExt cx="3086791" cy="4880471"/>
            </a:xfrm>
          </p:grpSpPr>
          <p:sp>
            <p:nvSpPr>
              <p:cNvPr id="20" name="Figura a mano libera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 name="Figura a mano libera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immagine 2" descr="Segnaposto vuoto per aggiungere un'immagine. Fare clic sul segnaposto e selezionare l'immagine che si vuole aggiungere."/>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AD4CB81-D937-4348-B178-FCBBDDF622FB}" type="datetime1">
              <a:rPr lang="it-IT" smtClean="0"/>
              <a:pPr/>
              <a:t>15/04/2018</a:t>
            </a:fld>
            <a:endParaRPr lang="it-IT" dirty="0"/>
          </a:p>
        </p:txBody>
      </p:sp>
      <p:pic>
        <p:nvPicPr>
          <p:cNvPr id="24" name="Immagine 23">
            <a:extLst>
              <a:ext uri="{FF2B5EF4-FFF2-40B4-BE49-F238E27FC236}">
                <a16:creationId xmlns:a16="http://schemas.microsoft.com/office/drawing/2014/main" xmlns="" id="{19162245-019D-45BC-B42D-D8629BDCA561}"/>
              </a:ext>
            </a:extLst>
          </p:cNvPr>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247693" y="6392336"/>
            <a:ext cx="948721" cy="465664"/>
          </a:xfrm>
          <a:prstGeom prst="rect">
            <a:avLst/>
          </a:prstGeom>
        </p:spPr>
      </p:pic>
    </p:spTree>
    <p:extLst>
      <p:ext uri="{BB962C8B-B14F-4D97-AF65-F5344CB8AC3E}">
        <p14:creationId xmlns:p14="http://schemas.microsoft.com/office/powerpoint/2010/main" xmlns="" val="265957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C73AF096-C42A-4880-A485-F4AE914541E1}" type="datetime1">
              <a:rPr lang="it-IT" smtClean="0"/>
              <a:pPr/>
              <a:t>15/04/2018</a:t>
            </a:fld>
            <a:endParaRPr lang="it-IT" dirty="0"/>
          </a:p>
        </p:txBody>
      </p:sp>
    </p:spTree>
    <p:extLst>
      <p:ext uri="{BB962C8B-B14F-4D97-AF65-F5344CB8AC3E}">
        <p14:creationId xmlns:p14="http://schemas.microsoft.com/office/powerpoint/2010/main" xmlns="" val="244793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624268" y="304800"/>
            <a:ext cx="1729531" cy="5676900"/>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838199" y="304800"/>
            <a:ext cx="8633671" cy="5676900"/>
          </a:xfrm>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0910BDC8-324F-462B-83CB-68685DC6B87E}" type="datetime1">
              <a:rPr lang="it-IT" smtClean="0"/>
              <a:pPr/>
              <a:t>15/04/2018</a:t>
            </a:fld>
            <a:endParaRPr lang="it-IT" dirty="0"/>
          </a:p>
        </p:txBody>
      </p:sp>
    </p:spTree>
    <p:extLst>
      <p:ext uri="{BB962C8B-B14F-4D97-AF65-F5344CB8AC3E}">
        <p14:creationId xmlns:p14="http://schemas.microsoft.com/office/powerpoint/2010/main" xmlns="" val="4205803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B8790DCC-127C-41EE-BC68-6B9595288956}" type="datetime1">
              <a:rPr lang="it-IT" smtClean="0"/>
              <a:pPr/>
              <a:t>15/04/2018</a:t>
            </a:fld>
            <a:endParaRPr lang="it-IT" dirty="0"/>
          </a:p>
        </p:txBody>
      </p:sp>
      <p:pic>
        <p:nvPicPr>
          <p:cNvPr id="7" name="Immagine 6">
            <a:extLst>
              <a:ext uri="{FF2B5EF4-FFF2-40B4-BE49-F238E27FC236}">
                <a16:creationId xmlns:a16="http://schemas.microsoft.com/office/drawing/2014/main" xmlns="" id="{E358720B-FC62-46C3-A370-8A7704EE3BC4}"/>
              </a:ext>
            </a:extLst>
          </p:cNvPr>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247693" y="6392336"/>
            <a:ext cx="948721" cy="465664"/>
          </a:xfrm>
          <a:prstGeom prst="rect">
            <a:avLst/>
          </a:prstGeom>
        </p:spPr>
      </p:pic>
    </p:spTree>
    <p:extLst>
      <p:ext uri="{BB962C8B-B14F-4D97-AF65-F5344CB8AC3E}">
        <p14:creationId xmlns:p14="http://schemas.microsoft.com/office/powerpoint/2010/main" xmlns="" val="339630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a:t>Modifica gli stili del testo dello schema</a:t>
            </a:r>
          </a:p>
        </p:txBody>
      </p:sp>
    </p:spTree>
    <p:extLst>
      <p:ext uri="{BB962C8B-B14F-4D97-AF65-F5344CB8AC3E}">
        <p14:creationId xmlns:p14="http://schemas.microsoft.com/office/powerpoint/2010/main" xmlns="" val="1229257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065212" y="1825625"/>
            <a:ext cx="4954588" cy="4187952"/>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172200" y="1825625"/>
            <a:ext cx="4951414" cy="4187952"/>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64A3505-741D-4515-A42B-F20F1019F564}" type="datetime1">
              <a:rPr lang="it-IT" smtClean="0"/>
              <a:pPr/>
              <a:t>15/04/2018</a:t>
            </a:fld>
            <a:endParaRPr lang="it-IT" dirty="0"/>
          </a:p>
        </p:txBody>
      </p:sp>
    </p:spTree>
    <p:extLst>
      <p:ext uri="{BB962C8B-B14F-4D97-AF65-F5344CB8AC3E}">
        <p14:creationId xmlns:p14="http://schemas.microsoft.com/office/powerpoint/2010/main" xmlns="" val="2972755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069848" y="2505075"/>
            <a:ext cx="4956048" cy="3476625"/>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172200" y="2505075"/>
            <a:ext cx="4956048" cy="3476625"/>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numero diapositiva 8"/>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lvl1pPr>
              <a:defRPr/>
            </a:lvl1pPr>
          </a:lstStyle>
          <a:p>
            <a:fld id="{D5236A9B-B2A9-4776-ACBE-E33504F2D07E}" type="datetime1">
              <a:rPr lang="it-IT" smtClean="0"/>
              <a:pPr/>
              <a:t>15/04/2018</a:t>
            </a:fld>
            <a:endParaRPr lang="it-IT" dirty="0"/>
          </a:p>
        </p:txBody>
      </p:sp>
    </p:spTree>
    <p:extLst>
      <p:ext uri="{BB962C8B-B14F-4D97-AF65-F5344CB8AC3E}">
        <p14:creationId xmlns:p14="http://schemas.microsoft.com/office/powerpoint/2010/main" xmlns="" val="2318571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5" name="Segnaposto numero diapositiva 4"/>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lvl1pPr>
              <a:defRPr/>
            </a:lvl1pPr>
          </a:lstStyle>
          <a:p>
            <a:fld id="{599C6DB2-E8BB-444A-9DC0-5761023CE6C5}" type="datetime1">
              <a:rPr lang="it-IT" smtClean="0"/>
              <a:pPr/>
              <a:t>15/04/2018</a:t>
            </a:fld>
            <a:endParaRPr lang="it-IT" dirty="0"/>
          </a:p>
        </p:txBody>
      </p:sp>
    </p:spTree>
    <p:extLst>
      <p:ext uri="{BB962C8B-B14F-4D97-AF65-F5344CB8AC3E}">
        <p14:creationId xmlns:p14="http://schemas.microsoft.com/office/powerpoint/2010/main" xmlns="" val="3512816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lvl1pPr>
              <a:defRPr/>
            </a:lvl1pPr>
          </a:lstStyle>
          <a:p>
            <a:fld id="{47E37FCF-D7D4-4638-B985-327873A6F762}" type="datetime1">
              <a:rPr lang="it-IT" smtClean="0"/>
              <a:pPr/>
              <a:t>15/04/2018</a:t>
            </a:fld>
            <a:endParaRPr lang="it-IT" dirty="0"/>
          </a:p>
        </p:txBody>
      </p:sp>
    </p:spTree>
    <p:extLst>
      <p:ext uri="{BB962C8B-B14F-4D97-AF65-F5344CB8AC3E}">
        <p14:creationId xmlns:p14="http://schemas.microsoft.com/office/powerpoint/2010/main" xmlns="" val="847874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a:xfrm>
            <a:off x="1065212" y="304799"/>
            <a:ext cx="10058402" cy="1216152"/>
          </a:xfrm>
        </p:spPr>
        <p:txBody>
          <a:bodyPr rtlCol="0"/>
          <a:lstStyle>
            <a:lvl1pPr algn="l" rtl="0">
              <a:defRPr/>
            </a:lvl1pPr>
          </a:lstStyle>
          <a:p>
            <a:pPr rtl="0"/>
            <a:r>
              <a:rPr lang="it-IT"/>
              <a:t>Fare clic per modificare lo stile del titolo dello schema</a:t>
            </a:r>
            <a:endParaRPr lang="it-IT" dirty="0"/>
          </a:p>
        </p:txBody>
      </p:sp>
      <p:grpSp>
        <p:nvGrpSpPr>
          <p:cNvPr id="9" name="Gruppo 8"/>
          <p:cNvGrpSpPr/>
          <p:nvPr/>
        </p:nvGrpSpPr>
        <p:grpSpPr>
          <a:xfrm>
            <a:off x="1052422" y="1733550"/>
            <a:ext cx="4360503" cy="3050038"/>
            <a:chOff x="895350" y="3313113"/>
            <a:chExt cx="3613151" cy="2790825"/>
          </a:xfrm>
          <a:solidFill>
            <a:schemeClr val="tx1">
              <a:lumMod val="50000"/>
            </a:schemeClr>
          </a:solidFill>
        </p:grpSpPr>
        <p:sp>
          <p:nvSpPr>
            <p:cNvPr id="10"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0"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6" name="Segnaposto immagine 33" descr="Segnaposto vuoto per aggiungere un'immagine. Fare clic sul segnaposto e selezionare l'immagine che si vuole aggiungere."/>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39" name="Segnaposto tes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22" name="Gruppo 21"/>
          <p:cNvGrpSpPr/>
          <p:nvPr/>
        </p:nvGrpSpPr>
        <p:grpSpPr>
          <a:xfrm>
            <a:off x="6763111" y="1733550"/>
            <a:ext cx="4360503" cy="3050038"/>
            <a:chOff x="895350" y="3313113"/>
            <a:chExt cx="3613151" cy="2790825"/>
          </a:xfrm>
          <a:solidFill>
            <a:schemeClr val="tx1">
              <a:lumMod val="50000"/>
            </a:schemeClr>
          </a:solidFill>
        </p:grpSpPr>
        <p:sp>
          <p:nvSpPr>
            <p:cNvPr id="2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7" name="Segnaposto immagine 33" descr="Segnaposto vuoto per aggiungere un'immagine. Fare clic sul segnaposto e selezionare l'immagine che si vuole aggiungere."/>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40" name="Segnaposto tes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FB464C2C-AA97-4551-849F-F86554B2CE67}" type="datetime1">
              <a:rPr lang="it-IT" smtClean="0"/>
              <a:pPr/>
              <a:t>15/04/2018</a:t>
            </a:fld>
            <a:endParaRPr lang="it-IT" dirty="0"/>
          </a:p>
        </p:txBody>
      </p:sp>
    </p:spTree>
    <p:extLst>
      <p:ext uri="{BB962C8B-B14F-4D97-AF65-F5344CB8AC3E}">
        <p14:creationId xmlns:p14="http://schemas.microsoft.com/office/powerpoint/2010/main" xmlns="" val="1168274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grpSp>
        <p:nvGrpSpPr>
          <p:cNvPr id="52" name="Grup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9" name="Segnaposto immagine 33" descr="Segnaposto vuoto per aggiungere un'immagine. Fare clic sul segnaposto e selezionare l'immagine che si vuole aggiungere."/>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1" name="Segnaposto tes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84" name="Grup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8" name="Segnaposto immagine 33" descr="Segnaposto vuoto per aggiungere un'immagine. Fare clic sul segnaposto e selezionare l'immagine che si vuole aggiungere."/>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2" name="Segnaposto tes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97" name="Grup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9"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80" name="Segnaposto immagine 33" descr="Segnaposto vuoto per aggiungere un'immagine. Fare clic sul segnaposto e selezionare l'immagine che si vuole aggiungere."/>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3" name="Segnaposto tes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8ECA6D33-76B3-4A1A-BD50-62E0A81D441D}" type="datetime1">
              <a:rPr lang="it-IT" smtClean="0"/>
              <a:pPr/>
              <a:t>15/04/2018</a:t>
            </a:fld>
            <a:endParaRPr lang="it-IT" dirty="0"/>
          </a:p>
        </p:txBody>
      </p:sp>
    </p:spTree>
    <p:extLst>
      <p:ext uri="{BB962C8B-B14F-4D97-AF65-F5344CB8AC3E}">
        <p14:creationId xmlns:p14="http://schemas.microsoft.com/office/powerpoint/2010/main" xmlns="" val="16819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numero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it-IT" smtClean="0"/>
              <a:pPr rtl="0"/>
              <a:t>‹N›</a:t>
            </a:fld>
            <a:endParaRPr lang="it-IT" dirty="0"/>
          </a:p>
        </p:txBody>
      </p:sp>
      <p:sp>
        <p:nvSpPr>
          <p:cNvPr id="5" name="Segnaposto piè di pa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it-IT" dirty="0"/>
          </a:p>
        </p:txBody>
      </p:sp>
      <p:sp>
        <p:nvSpPr>
          <p:cNvPr id="4" name="Segnaposto dat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BDEC59B4-A826-484C-857C-DE4CF452D9F8}" type="datetime1">
              <a:rPr lang="it-IT" smtClean="0"/>
              <a:pPr/>
              <a:t>15/04/2018</a:t>
            </a:fld>
            <a:endParaRPr lang="it-IT" dirty="0"/>
          </a:p>
        </p:txBody>
      </p:sp>
    </p:spTree>
    <p:extLst>
      <p:ext uri="{BB962C8B-B14F-4D97-AF65-F5344CB8AC3E}">
        <p14:creationId xmlns:p14="http://schemas.microsoft.com/office/powerpoint/2010/main" xmlns=""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0.png"/><Relationship Id="rId4"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34.png"/><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PEbT9P1g4o"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lobalsolutions.org/blog/2015/10/Hunger-Games-Food-Waste-Developing-Worl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creativecommons.org/licenses/by-nc-nd/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VdJQCpTPbp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globalsolutions.org/blog/2015/10/Hunger-Games-Food-Waste-Developing-Worl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creativecommons.org/licenses/by-nc-nd/4.0/"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elproyectomatriz.wordpress.com/2010/09/04/el-fin-de-la-pandemia-de-gripe-a/" TargetMode="External"/><Relationship Id="rId3" Type="http://schemas.openxmlformats.org/officeDocument/2006/relationships/hyperlink" Target="http://globalsolutions.org/blog/2015/10/Hunger-Games-Food-Waste-Developing-World" TargetMode="External"/><Relationship Id="rId7"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n.wikipedia.org/wiki/Food_and_Agriculture_Organization" TargetMode="External"/><Relationship Id="rId5" Type="http://schemas.openxmlformats.org/officeDocument/2006/relationships/image" Target="../media/image40.png"/><Relationship Id="rId4" Type="http://schemas.openxmlformats.org/officeDocument/2006/relationships/hyperlink" Target="https://creativecommons.org/licenses/by-nc-nd/4.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VdJQCpTPbpg" TargetMode="External"/><Relationship Id="rId13" Type="http://schemas.openxmlformats.org/officeDocument/2006/relationships/hyperlink" Target="http://redo.me.uk/2t0dt/en.wikipedia.org/wiki/Italy" TargetMode="External"/><Relationship Id="rId3" Type="http://schemas.openxmlformats.org/officeDocument/2006/relationships/hyperlink" Target="http://www.rai.it/dl/RaiTV/programmi/media/ContentItem-3ead0cf3-c3c0-4a9a-859d-693abbd5e01d.html" TargetMode="External"/><Relationship Id="rId7" Type="http://schemas.openxmlformats.org/officeDocument/2006/relationships/hyperlink" Target="https://www.youtube.com/watch?v=uPEbT9P1g4o" TargetMode="External"/><Relationship Id="rId12"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youtube.com/watch?v=02bqd0AAZsY" TargetMode="External"/><Relationship Id="rId11" Type="http://schemas.openxmlformats.org/officeDocument/2006/relationships/image" Target="../media/image43.gif"/><Relationship Id="rId5" Type="http://schemas.openxmlformats.org/officeDocument/2006/relationships/hyperlink" Target="https://www.youtube.com/watch?v=wmvHi_W3F6c" TargetMode="External"/><Relationship Id="rId10" Type="http://schemas.openxmlformats.org/officeDocument/2006/relationships/hyperlink" Target="https://www.youtube.com/watch?v=Md3ddmtja6s" TargetMode="External"/><Relationship Id="rId4" Type="http://schemas.openxmlformats.org/officeDocument/2006/relationships/hyperlink" Target="http://ec.europa.eu/avservices/video/player.cfm?ref=I111438&amp;sitelang=en&amp;videolang=IT" TargetMode="External"/><Relationship Id="rId9" Type="http://schemas.openxmlformats.org/officeDocument/2006/relationships/hyperlink" Target="https://www.youtube.com/watch?v=IoCVrkcaH6Q&amp;t=3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9.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mvHi_W3F6c"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c.europa.eu/avservices/video/player.cfm?ref=I111438&amp;sitelang=en&amp;videolang=IT"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21.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F63546B4-763E-4E05-9BEF-32688779C5AC}"/>
              </a:ext>
            </a:extLst>
          </p:cNvPr>
          <p:cNvSpPr>
            <a:spLocks noGrp="1"/>
          </p:cNvSpPr>
          <p:nvPr>
            <p:ph type="ctrTitle"/>
          </p:nvPr>
        </p:nvSpPr>
        <p:spPr/>
        <p:txBody>
          <a:bodyPr>
            <a:normAutofit fontScale="90000"/>
          </a:bodyPr>
          <a:lstStyle/>
          <a:p>
            <a:r>
              <a:rPr lang="it-IT" dirty="0"/>
              <a:t>Lo spreco alimentare</a:t>
            </a:r>
            <a:br>
              <a:rPr lang="it-IT" dirty="0"/>
            </a:br>
            <a:endParaRPr lang="it-IT" dirty="0"/>
          </a:p>
        </p:txBody>
      </p:sp>
      <p:sp>
        <p:nvSpPr>
          <p:cNvPr id="5" name="Sottotitolo 4">
            <a:extLst>
              <a:ext uri="{FF2B5EF4-FFF2-40B4-BE49-F238E27FC236}">
                <a16:creationId xmlns:a16="http://schemas.microsoft.com/office/drawing/2014/main" xmlns="" id="{A71E6DAA-9C61-4FDF-91A6-308DC4A0E613}"/>
              </a:ext>
            </a:extLst>
          </p:cNvPr>
          <p:cNvSpPr>
            <a:spLocks noGrp="1"/>
          </p:cNvSpPr>
          <p:nvPr>
            <p:ph type="subTitle" idx="1"/>
          </p:nvPr>
        </p:nvSpPr>
        <p:spPr>
          <a:xfrm>
            <a:off x="4265611" y="2971800"/>
            <a:ext cx="6858002" cy="914400"/>
          </a:xfrm>
        </p:spPr>
        <p:txBody>
          <a:bodyPr/>
          <a:lstStyle/>
          <a:p>
            <a:r>
              <a:rPr lang="it-IT" dirty="0"/>
              <a:t>Se lo conosci lo eviti</a:t>
            </a:r>
          </a:p>
        </p:txBody>
      </p:sp>
      <p:pic>
        <p:nvPicPr>
          <p:cNvPr id="6" name="Immagine 5">
            <a:extLst>
              <a:ext uri="{FF2B5EF4-FFF2-40B4-BE49-F238E27FC236}">
                <a16:creationId xmlns:a16="http://schemas.microsoft.com/office/drawing/2014/main" xmlns="" id="{43998C41-1FBA-4FC0-85E1-927C4B1E2010}"/>
              </a:ext>
            </a:extLst>
          </p:cNvPr>
          <p:cNvPicPr>
            <a:picLocks noChangeAspect="1"/>
          </p:cNvPicPr>
          <p:nvPr/>
        </p:nvPicPr>
        <p:blipFill rotWithShape="1">
          <a:blip r:embed="rId2" cstate="print">
            <a:clrChange>
              <a:clrFrom>
                <a:srgbClr val="FFFFFF"/>
              </a:clrFrom>
              <a:clrTo>
                <a:srgbClr val="FFFFFF">
                  <a:alpha val="0"/>
                </a:srgbClr>
              </a:clrTo>
            </a:clrChange>
          </a:blip>
          <a:srcRect l="54055" t="19300" b="20177"/>
          <a:stretch/>
        </p:blipFill>
        <p:spPr>
          <a:xfrm>
            <a:off x="8716662" y="4085560"/>
            <a:ext cx="2406951" cy="1210624"/>
          </a:xfrm>
          <a:prstGeom prst="rect">
            <a:avLst/>
          </a:prstGeom>
        </p:spPr>
      </p:pic>
    </p:spTree>
    <p:extLst>
      <p:ext uri="{BB962C8B-B14F-4D97-AF65-F5344CB8AC3E}">
        <p14:creationId xmlns:p14="http://schemas.microsoft.com/office/powerpoint/2010/main" xmlns="" val="33624857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92891" y="1031195"/>
            <a:ext cx="3840480" cy="2103120"/>
          </a:xfrm>
        </p:spPr>
        <p:txBody>
          <a:bodyPr rtlCol="0" anchor="t"/>
          <a:lstStyle/>
          <a:p>
            <a:pPr rtl="0"/>
            <a:r>
              <a:rPr lang="it-IT" dirty="0"/>
              <a:t>Il 35%</a:t>
            </a:r>
          </a:p>
        </p:txBody>
      </p:sp>
      <p:sp>
        <p:nvSpPr>
          <p:cNvPr id="4" name="Segnaposto testo 3"/>
          <p:cNvSpPr>
            <a:spLocks noGrp="1"/>
          </p:cNvSpPr>
          <p:nvPr>
            <p:ph type="body" sz="half" idx="2"/>
          </p:nvPr>
        </p:nvSpPr>
        <p:spPr>
          <a:xfrm>
            <a:off x="7492891" y="1801368"/>
            <a:ext cx="4394309" cy="4361687"/>
          </a:xfrm>
        </p:spPr>
        <p:txBody>
          <a:bodyPr rtlCol="0">
            <a:normAutofit fontScale="92500" lnSpcReduction="10000"/>
          </a:bodyPr>
          <a:lstStyle/>
          <a:p>
            <a:pPr>
              <a:lnSpc>
                <a:spcPct val="120000"/>
              </a:lnSpc>
              <a:spcBef>
                <a:spcPts val="0"/>
              </a:spcBef>
            </a:pPr>
            <a:r>
              <a:rPr lang="it-IT" sz="2100" dirty="0"/>
              <a:t>Come dire 3 miliardi di salmoni, che se messi uno di fianco all’altro ci consentirebbero di coprire 10 volte la distanza terra-luna.</a:t>
            </a:r>
          </a:p>
          <a:p>
            <a:pPr>
              <a:lnSpc>
                <a:spcPct val="120000"/>
              </a:lnSpc>
              <a:spcBef>
                <a:spcPts val="0"/>
              </a:spcBef>
            </a:pPr>
            <a:endParaRPr lang="it-IT" sz="1600" dirty="0"/>
          </a:p>
          <a:p>
            <a:pPr>
              <a:lnSpc>
                <a:spcPct val="120000"/>
              </a:lnSpc>
              <a:spcBef>
                <a:spcPts val="0"/>
              </a:spcBef>
            </a:pPr>
            <a:r>
              <a:rPr lang="it-IT" sz="1700" dirty="0"/>
              <a:t>Ma sprechiamo anche:</a:t>
            </a:r>
          </a:p>
          <a:p>
            <a:pPr>
              <a:lnSpc>
                <a:spcPct val="120000"/>
              </a:lnSpc>
              <a:spcBef>
                <a:spcPts val="0"/>
              </a:spcBef>
            </a:pPr>
            <a:endParaRPr lang="it-IT" sz="1700" dirty="0"/>
          </a:p>
          <a:p>
            <a:pPr marL="285750" indent="-285750">
              <a:lnSpc>
                <a:spcPct val="120000"/>
              </a:lnSpc>
              <a:spcBef>
                <a:spcPts val="0"/>
              </a:spcBef>
              <a:buFont typeface="Arial" panose="020B0604020202020204" pitchFamily="34" charset="0"/>
              <a:buChar char="•"/>
            </a:pPr>
            <a:r>
              <a:rPr lang="it-IT" sz="1700" dirty="0"/>
              <a:t>il 20% della carne prodotta, ovvero circa </a:t>
            </a:r>
            <a:r>
              <a:rPr lang="it-IT" sz="1700" u="sng" dirty="0"/>
              <a:t>75 milioni di mucche</a:t>
            </a:r>
            <a:r>
              <a:rPr lang="it-IT" sz="1700" dirty="0"/>
              <a:t>; </a:t>
            </a:r>
          </a:p>
          <a:p>
            <a:pPr marL="285750" indent="-285750">
              <a:lnSpc>
                <a:spcPct val="120000"/>
              </a:lnSpc>
              <a:spcBef>
                <a:spcPts val="0"/>
              </a:spcBef>
              <a:buFont typeface="Arial" panose="020B0604020202020204" pitchFamily="34" charset="0"/>
              <a:buChar char="•"/>
            </a:pPr>
            <a:endParaRPr lang="it-IT" sz="1700" dirty="0"/>
          </a:p>
          <a:p>
            <a:pPr marL="285750" indent="-285750">
              <a:lnSpc>
                <a:spcPct val="120000"/>
              </a:lnSpc>
              <a:spcBef>
                <a:spcPts val="0"/>
              </a:spcBef>
              <a:buFont typeface="Arial" panose="020B0604020202020204" pitchFamily="34" charset="0"/>
              <a:buChar char="•"/>
            </a:pPr>
            <a:r>
              <a:rPr lang="it-IT" sz="1700" dirty="0"/>
              <a:t>il 30% di cereali, ovvero circa </a:t>
            </a:r>
            <a:r>
              <a:rPr lang="it-IT" sz="1700" u="sng" dirty="0"/>
              <a:t>763 miliardi di confezioni di pasta</a:t>
            </a:r>
            <a:r>
              <a:rPr lang="it-IT" sz="1700" dirty="0"/>
              <a:t>; </a:t>
            </a:r>
          </a:p>
          <a:p>
            <a:pPr marL="285750" indent="-285750">
              <a:lnSpc>
                <a:spcPct val="120000"/>
              </a:lnSpc>
              <a:spcBef>
                <a:spcPts val="0"/>
              </a:spcBef>
              <a:buFont typeface="Arial" panose="020B0604020202020204" pitchFamily="34" charset="0"/>
              <a:buChar char="•"/>
            </a:pPr>
            <a:endParaRPr lang="it-IT" sz="1700" dirty="0"/>
          </a:p>
          <a:p>
            <a:pPr marL="285750" indent="-285750">
              <a:lnSpc>
                <a:spcPct val="120000"/>
              </a:lnSpc>
              <a:spcBef>
                <a:spcPts val="0"/>
              </a:spcBef>
              <a:buFont typeface="Arial" panose="020B0604020202020204" pitchFamily="34" charset="0"/>
              <a:buChar char="•"/>
            </a:pPr>
            <a:r>
              <a:rPr lang="it-IT" sz="1700" dirty="0"/>
              <a:t>il 45% di frutta e verdura, ovvero quasi </a:t>
            </a:r>
            <a:r>
              <a:rPr lang="it-IT" sz="1700" u="sng" dirty="0"/>
              <a:t>una mela su due</a:t>
            </a:r>
            <a:r>
              <a:rPr lang="it-IT" sz="1700" dirty="0"/>
              <a:t>.</a:t>
            </a:r>
          </a:p>
        </p:txBody>
      </p:sp>
      <p:pic>
        <p:nvPicPr>
          <p:cNvPr id="15" name="Segnaposto immagine 14">
            <a:extLst>
              <a:ext uri="{FF2B5EF4-FFF2-40B4-BE49-F238E27FC236}">
                <a16:creationId xmlns:a16="http://schemas.microsoft.com/office/drawing/2014/main" xmlns="" id="{07F2F045-AA87-444A-9771-BA5ADD4656B2}"/>
              </a:ext>
            </a:extLst>
          </p:cNvPr>
          <p:cNvPicPr>
            <a:picLocks noGrp="1" noChangeAspect="1"/>
          </p:cNvPicPr>
          <p:nvPr>
            <p:ph type="pic" idx="1"/>
          </p:nvPr>
        </p:nvPicPr>
        <p:blipFill>
          <a:blip r:embed="rId3" cstate="print"/>
          <a:srcRect t="9129" b="9129"/>
          <a:stretch>
            <a:fillRect/>
          </a:stretch>
        </p:blipFill>
        <p:spPr>
          <a:prstGeom prst="rect">
            <a:avLst/>
          </a:prstGeom>
        </p:spPr>
      </p:pic>
    </p:spTree>
    <p:extLst>
      <p:ext uri="{BB962C8B-B14F-4D97-AF65-F5344CB8AC3E}">
        <p14:creationId xmlns:p14="http://schemas.microsoft.com/office/powerpoint/2010/main" xmlns="" val="1107388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lvl="0"/>
            <a:r>
              <a:rPr lang="it-IT" dirty="0"/>
              <a:t>5. Perché si spreca nei campi? </a:t>
            </a:r>
          </a:p>
        </p:txBody>
      </p:sp>
      <p:sp>
        <p:nvSpPr>
          <p:cNvPr id="14" name="Segnaposto contenuto 13"/>
          <p:cNvSpPr>
            <a:spLocks noGrp="1"/>
          </p:cNvSpPr>
          <p:nvPr>
            <p:ph idx="1"/>
          </p:nvPr>
        </p:nvSpPr>
        <p:spPr>
          <a:xfrm>
            <a:off x="1065214" y="1752600"/>
            <a:ext cx="10611674" cy="4229100"/>
          </a:xfrm>
        </p:spPr>
        <p:txBody>
          <a:bodyPr rtlCol="0">
            <a:normAutofit/>
          </a:bodyPr>
          <a:lstStyle/>
          <a:p>
            <a:pPr marL="457200" lvl="0" indent="-457200">
              <a:lnSpc>
                <a:spcPct val="300000"/>
              </a:lnSpc>
              <a:buFont typeface="+mj-lt"/>
              <a:buAutoNum type="arabicPeriod"/>
            </a:pPr>
            <a:r>
              <a:rPr lang="it-IT" dirty="0"/>
              <a:t>Problemi metereologici.</a:t>
            </a:r>
          </a:p>
          <a:p>
            <a:pPr marL="457200" lvl="0" indent="-457200">
              <a:lnSpc>
                <a:spcPct val="300000"/>
              </a:lnSpc>
              <a:buFont typeface="+mj-lt"/>
              <a:buAutoNum type="arabicPeriod"/>
            </a:pPr>
            <a:r>
              <a:rPr lang="it-IT" dirty="0"/>
              <a:t>Invasione di cavallette.</a:t>
            </a:r>
          </a:p>
          <a:p>
            <a:pPr marL="457200" lvl="0" indent="-457200">
              <a:lnSpc>
                <a:spcPct val="110000"/>
              </a:lnSpc>
              <a:spcBef>
                <a:spcPts val="0"/>
              </a:spcBef>
              <a:buFont typeface="+mj-lt"/>
              <a:buAutoNum type="arabicPeriod"/>
            </a:pPr>
            <a:endParaRPr lang="it-IT" dirty="0"/>
          </a:p>
          <a:p>
            <a:pPr marL="457200" lvl="0" indent="-457200">
              <a:lnSpc>
                <a:spcPct val="110000"/>
              </a:lnSpc>
              <a:spcBef>
                <a:spcPts val="0"/>
              </a:spcBef>
              <a:buFont typeface="+mj-lt"/>
              <a:buAutoNum type="arabicPeriod"/>
            </a:pPr>
            <a:endParaRPr lang="it-IT" dirty="0"/>
          </a:p>
          <a:p>
            <a:pPr marL="457200" lvl="0" indent="-457200">
              <a:lnSpc>
                <a:spcPct val="110000"/>
              </a:lnSpc>
              <a:spcBef>
                <a:spcPts val="0"/>
              </a:spcBef>
              <a:buFont typeface="+mj-lt"/>
              <a:buAutoNum type="arabicPeriod"/>
            </a:pPr>
            <a:r>
              <a:rPr lang="it-IT" dirty="0"/>
              <a:t>Perché i contadini sono pigri. E vanno a giocare a golf.</a:t>
            </a:r>
          </a:p>
        </p:txBody>
      </p:sp>
      <p:pic>
        <p:nvPicPr>
          <p:cNvPr id="3" name="Elemento grafico 2" descr="Fulmine">
            <a:extLst>
              <a:ext uri="{FF2B5EF4-FFF2-40B4-BE49-F238E27FC236}">
                <a16:creationId xmlns:a16="http://schemas.microsoft.com/office/drawing/2014/main" xmlns="" id="{378E250E-63FB-430E-A3B6-9585B156138B}"/>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5246339" y="1665960"/>
            <a:ext cx="1525296" cy="1525296"/>
          </a:xfrm>
          <a:prstGeom prst="rect">
            <a:avLst/>
          </a:prstGeom>
        </p:spPr>
      </p:pic>
      <p:pic>
        <p:nvPicPr>
          <p:cNvPr id="5" name="Elemento grafico 4" descr="Golf">
            <a:extLst>
              <a:ext uri="{FF2B5EF4-FFF2-40B4-BE49-F238E27FC236}">
                <a16:creationId xmlns:a16="http://schemas.microsoft.com/office/drawing/2014/main" xmlns="" id="{8662ACAC-5ECA-40E5-930B-68D665BAC55A}"/>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9945562" y="4273996"/>
            <a:ext cx="1420430" cy="1420430"/>
          </a:xfrm>
          <a:prstGeom prst="rect">
            <a:avLst/>
          </a:prstGeom>
        </p:spPr>
      </p:pic>
      <p:pic>
        <p:nvPicPr>
          <p:cNvPr id="9" name="Elemento grafico 8" descr="Insetto">
            <a:extLst>
              <a:ext uri="{FF2B5EF4-FFF2-40B4-BE49-F238E27FC236}">
                <a16:creationId xmlns:a16="http://schemas.microsoft.com/office/drawing/2014/main" xmlns="" id="{F8968B56-24C9-47D7-80C4-749113651DE0}"/>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5246339" y="3429000"/>
            <a:ext cx="914400" cy="914400"/>
          </a:xfrm>
          <a:prstGeom prst="rect">
            <a:avLst/>
          </a:prstGeom>
        </p:spPr>
      </p:pic>
    </p:spTree>
    <p:extLst>
      <p:ext uri="{BB962C8B-B14F-4D97-AF65-F5344CB8AC3E}">
        <p14:creationId xmlns:p14="http://schemas.microsoft.com/office/powerpoint/2010/main" xmlns="" val="25443370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8861" y="1031195"/>
            <a:ext cx="3840480" cy="3258446"/>
          </a:xfrm>
        </p:spPr>
        <p:txBody>
          <a:bodyPr rtlCol="0" anchor="t">
            <a:noAutofit/>
          </a:bodyPr>
          <a:lstStyle/>
          <a:p>
            <a:pPr lvl="0">
              <a:lnSpc>
                <a:spcPct val="100000"/>
              </a:lnSpc>
            </a:pPr>
            <a:r>
              <a:rPr lang="it-IT" dirty="0"/>
              <a:t>Problemi metereologici.</a:t>
            </a:r>
          </a:p>
        </p:txBody>
      </p:sp>
      <p:sp>
        <p:nvSpPr>
          <p:cNvPr id="4" name="Segnaposto testo 3"/>
          <p:cNvSpPr>
            <a:spLocks noGrp="1"/>
          </p:cNvSpPr>
          <p:nvPr>
            <p:ph type="body" sz="half" idx="2"/>
          </p:nvPr>
        </p:nvSpPr>
        <p:spPr>
          <a:xfrm>
            <a:off x="7518861" y="2241385"/>
            <a:ext cx="4330301" cy="4096512"/>
          </a:xfrm>
        </p:spPr>
        <p:txBody>
          <a:bodyPr rtlCol="0">
            <a:normAutofit fontScale="92500" lnSpcReduction="20000"/>
          </a:bodyPr>
          <a:lstStyle/>
          <a:p>
            <a:r>
              <a:rPr lang="it-IT" dirty="0"/>
              <a:t>Nelle prime fasi della produzione del cibo le cause principali per cui sprechiamo sono di tipo tecnologico e ambientale. Può succedere, per esempio, che arrivi una grandinata e distrugga al contadino il suo bel campo. </a:t>
            </a:r>
          </a:p>
          <a:p>
            <a:r>
              <a:rPr lang="it-IT" dirty="0"/>
              <a:t>Oppure, se pensiamo all’allevamento degli animali da macello, possono sorgere problemi tecnici che coinvolgono gli strumenti negli impianti industriali o i macchinari utilizzati. </a:t>
            </a:r>
          </a:p>
          <a:p>
            <a:r>
              <a:rPr lang="it-IT" dirty="0"/>
              <a:t>Lo spreco nei campi è un grosso problema soprattutto nei paesi in via di sviluppo, dove spesso mancano le tecnologie adeguate.</a:t>
            </a:r>
          </a:p>
        </p:txBody>
      </p:sp>
      <p:pic>
        <p:nvPicPr>
          <p:cNvPr id="7" name="Segnaposto immagine 6">
            <a:extLst>
              <a:ext uri="{FF2B5EF4-FFF2-40B4-BE49-F238E27FC236}">
                <a16:creationId xmlns:a16="http://schemas.microsoft.com/office/drawing/2014/main" xmlns="" id="{FD068FD6-0ACB-4EDC-A1EB-D7B21EA6095A}"/>
              </a:ext>
            </a:extLst>
          </p:cNvPr>
          <p:cNvPicPr>
            <a:picLocks noGrp="1" noChangeAspect="1"/>
          </p:cNvPicPr>
          <p:nvPr>
            <p:ph type="pic" idx="1"/>
          </p:nvPr>
        </p:nvPicPr>
        <p:blipFill>
          <a:blip r:embed="rId3" cstate="print"/>
          <a:srcRect t="6551" b="6551"/>
          <a:stretch>
            <a:fillRect/>
          </a:stretch>
        </p:blipFill>
        <p:spPr>
          <a:prstGeom prst="rect">
            <a:avLst/>
          </a:prstGeom>
        </p:spPr>
      </p:pic>
    </p:spTree>
    <p:extLst>
      <p:ext uri="{BB962C8B-B14F-4D97-AF65-F5344CB8AC3E}">
        <p14:creationId xmlns:p14="http://schemas.microsoft.com/office/powerpoint/2010/main" xmlns="" val="3630716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065214" y="533400"/>
            <a:ext cx="10058402" cy="1219200"/>
          </a:xfrm>
        </p:spPr>
        <p:txBody>
          <a:bodyPr rtlCol="0">
            <a:normAutofit fontScale="90000"/>
          </a:bodyPr>
          <a:lstStyle/>
          <a:p>
            <a:pPr lvl="0"/>
            <a:r>
              <a:rPr lang="it-IT" dirty="0"/>
              <a:t>6. Per produrre un alimento servono tante risorse (acqua, lavoro, benzina, ecc.), serve più acqua per produrre…</a:t>
            </a:r>
          </a:p>
        </p:txBody>
      </p:sp>
      <p:sp>
        <p:nvSpPr>
          <p:cNvPr id="14" name="Segnaposto contenuto 13"/>
          <p:cNvSpPr>
            <a:spLocks noGrp="1"/>
          </p:cNvSpPr>
          <p:nvPr>
            <p:ph idx="1"/>
          </p:nvPr>
        </p:nvSpPr>
        <p:spPr>
          <a:xfrm>
            <a:off x="1065214" y="1752600"/>
            <a:ext cx="10611674" cy="4229100"/>
          </a:xfrm>
        </p:spPr>
        <p:txBody>
          <a:bodyPr rtlCol="0">
            <a:normAutofit/>
          </a:bodyPr>
          <a:lstStyle/>
          <a:p>
            <a:pPr marL="457200" lvl="0" indent="-457200">
              <a:lnSpc>
                <a:spcPct val="300000"/>
              </a:lnSpc>
              <a:buFont typeface="+mj-lt"/>
              <a:buAutoNum type="arabicPeriod"/>
            </a:pPr>
            <a:r>
              <a:rPr lang="it-IT" dirty="0"/>
              <a:t> Un Kg di mele. Circa 5 mele.</a:t>
            </a:r>
          </a:p>
          <a:p>
            <a:pPr marL="457200" indent="-457200">
              <a:lnSpc>
                <a:spcPct val="300000"/>
              </a:lnSpc>
              <a:buFont typeface="+mj-lt"/>
              <a:buAutoNum type="arabicPeriod"/>
            </a:pPr>
            <a:r>
              <a:rPr lang="it-IT" dirty="0"/>
              <a:t>Un Kg di carne di pollo. Circa 1 pollo intero. </a:t>
            </a:r>
          </a:p>
          <a:p>
            <a:pPr marL="457200" indent="-457200">
              <a:lnSpc>
                <a:spcPct val="300000"/>
              </a:lnSpc>
              <a:buFont typeface="+mj-lt"/>
              <a:buAutoNum type="arabicPeriod"/>
            </a:pPr>
            <a:r>
              <a:rPr lang="it-IT" dirty="0"/>
              <a:t>Un litro di latte.</a:t>
            </a:r>
          </a:p>
        </p:txBody>
      </p:sp>
      <p:pic>
        <p:nvPicPr>
          <p:cNvPr id="8" name="Elemento grafico 7" descr="Mela">
            <a:extLst>
              <a:ext uri="{FF2B5EF4-FFF2-40B4-BE49-F238E27FC236}">
                <a16:creationId xmlns:a16="http://schemas.microsoft.com/office/drawing/2014/main" xmlns="" id="{BF75CDD5-AAC0-4AE9-A643-25B6BAA86BAC}"/>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236208" y="1993068"/>
            <a:ext cx="793128" cy="793128"/>
          </a:xfrm>
          <a:prstGeom prst="rect">
            <a:avLst/>
          </a:prstGeom>
        </p:spPr>
      </p:pic>
      <p:pic>
        <p:nvPicPr>
          <p:cNvPr id="10" name="Elemento grafico 9" descr="Gallo">
            <a:extLst>
              <a:ext uri="{FF2B5EF4-FFF2-40B4-BE49-F238E27FC236}">
                <a16:creationId xmlns:a16="http://schemas.microsoft.com/office/drawing/2014/main" xmlns="" id="{A4F1DA94-636E-4432-982F-4CB8857D5E96}"/>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8441760" y="3069432"/>
            <a:ext cx="1314888" cy="1314888"/>
          </a:xfrm>
          <a:prstGeom prst="rect">
            <a:avLst/>
          </a:prstGeom>
        </p:spPr>
      </p:pic>
      <p:pic>
        <p:nvPicPr>
          <p:cNvPr id="12" name="Elemento grafico 11" descr="Biberon">
            <a:extLst>
              <a:ext uri="{FF2B5EF4-FFF2-40B4-BE49-F238E27FC236}">
                <a16:creationId xmlns:a16="http://schemas.microsoft.com/office/drawing/2014/main" xmlns="" id="{4947DE4E-0CDC-4905-8481-07EBC50E3B94}"/>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3892296" y="4384320"/>
            <a:ext cx="1319784" cy="1319784"/>
          </a:xfrm>
          <a:prstGeom prst="rect">
            <a:avLst/>
          </a:prstGeom>
        </p:spPr>
      </p:pic>
      <p:pic>
        <p:nvPicPr>
          <p:cNvPr id="18" name="Elemento grafico 17" descr="Mela">
            <a:extLst>
              <a:ext uri="{FF2B5EF4-FFF2-40B4-BE49-F238E27FC236}">
                <a16:creationId xmlns:a16="http://schemas.microsoft.com/office/drawing/2014/main" xmlns="" id="{B7ED35DB-51C1-41F0-9529-1F177A1DE54F}"/>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888848" y="1993068"/>
            <a:ext cx="793128" cy="793128"/>
          </a:xfrm>
          <a:prstGeom prst="rect">
            <a:avLst/>
          </a:prstGeom>
        </p:spPr>
      </p:pic>
      <p:pic>
        <p:nvPicPr>
          <p:cNvPr id="19" name="Elemento grafico 18" descr="Mela">
            <a:extLst>
              <a:ext uri="{FF2B5EF4-FFF2-40B4-BE49-F238E27FC236}">
                <a16:creationId xmlns:a16="http://schemas.microsoft.com/office/drawing/2014/main" xmlns="" id="{AD3FCF32-2D65-4777-801C-50F91300A3C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7549714" y="1993068"/>
            <a:ext cx="793128" cy="793128"/>
          </a:xfrm>
          <a:prstGeom prst="rect">
            <a:avLst/>
          </a:prstGeom>
        </p:spPr>
      </p:pic>
      <p:pic>
        <p:nvPicPr>
          <p:cNvPr id="20" name="Elemento grafico 19" descr="Mela">
            <a:extLst>
              <a:ext uri="{FF2B5EF4-FFF2-40B4-BE49-F238E27FC236}">
                <a16:creationId xmlns:a16="http://schemas.microsoft.com/office/drawing/2014/main" xmlns="" id="{2921FDD7-C1C7-40FA-9D45-EF10613B710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8182216" y="1994049"/>
            <a:ext cx="793128" cy="793128"/>
          </a:xfrm>
          <a:prstGeom prst="rect">
            <a:avLst/>
          </a:prstGeom>
        </p:spPr>
      </p:pic>
      <p:pic>
        <p:nvPicPr>
          <p:cNvPr id="21" name="Elemento grafico 20" descr="Mela">
            <a:extLst>
              <a:ext uri="{FF2B5EF4-FFF2-40B4-BE49-F238E27FC236}">
                <a16:creationId xmlns:a16="http://schemas.microsoft.com/office/drawing/2014/main" xmlns="" id="{22C498B9-0475-4E5B-9299-8C45E073A6B5}"/>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8794680" y="1993068"/>
            <a:ext cx="793128" cy="793128"/>
          </a:xfrm>
          <a:prstGeom prst="rect">
            <a:avLst/>
          </a:prstGeom>
        </p:spPr>
      </p:pic>
    </p:spTree>
    <p:extLst>
      <p:ext uri="{BB962C8B-B14F-4D97-AF65-F5344CB8AC3E}">
        <p14:creationId xmlns:p14="http://schemas.microsoft.com/office/powerpoint/2010/main" xmlns="" val="21604819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8862" y="1031195"/>
            <a:ext cx="3840480" cy="2103120"/>
          </a:xfrm>
        </p:spPr>
        <p:txBody>
          <a:bodyPr rtlCol="0" anchor="t"/>
          <a:lstStyle/>
          <a:p>
            <a:pPr rtl="0"/>
            <a:r>
              <a:rPr lang="it-IT" dirty="0"/>
              <a:t>Un Kg di carne di pollo!</a:t>
            </a:r>
          </a:p>
        </p:txBody>
      </p:sp>
      <p:sp>
        <p:nvSpPr>
          <p:cNvPr id="5" name="Segnaposto testo 4">
            <a:extLst>
              <a:ext uri="{FF2B5EF4-FFF2-40B4-BE49-F238E27FC236}">
                <a16:creationId xmlns:a16="http://schemas.microsoft.com/office/drawing/2014/main" xmlns="" id="{DA633835-68A5-4095-8BC5-9898CE61EBE9}"/>
              </a:ext>
            </a:extLst>
          </p:cNvPr>
          <p:cNvSpPr>
            <a:spLocks noGrp="1"/>
          </p:cNvSpPr>
          <p:nvPr>
            <p:ph type="body" sz="half" idx="2"/>
          </p:nvPr>
        </p:nvSpPr>
        <p:spPr>
          <a:xfrm>
            <a:off x="7492891" y="2459736"/>
            <a:ext cx="3840480" cy="3995928"/>
          </a:xfrm>
        </p:spPr>
        <p:txBody>
          <a:bodyPr>
            <a:normAutofit/>
          </a:bodyPr>
          <a:lstStyle/>
          <a:p>
            <a:r>
              <a:rPr lang="it-IT" dirty="0"/>
              <a:t>La carne è l’alimento che solitamente ha bisogno di più risorse per essere prodotta.</a:t>
            </a:r>
          </a:p>
          <a:p>
            <a:r>
              <a:rPr lang="it-IT" dirty="0"/>
              <a:t>Questo non vuol dire che non dobbiamo mangiarla, ma dobbiamo prestare attenzione, gettarne via anche un piccola quantità, significa gettare via tante risorse preziose utilizzate per produrla.</a:t>
            </a:r>
          </a:p>
        </p:txBody>
      </p:sp>
      <p:pic>
        <p:nvPicPr>
          <p:cNvPr id="8" name="Segnaposto immagine 7">
            <a:extLst>
              <a:ext uri="{FF2B5EF4-FFF2-40B4-BE49-F238E27FC236}">
                <a16:creationId xmlns:a16="http://schemas.microsoft.com/office/drawing/2014/main" xmlns="" id="{F8AD7BAA-4D02-429F-83D3-A99ECF8D6082}"/>
              </a:ext>
            </a:extLst>
          </p:cNvPr>
          <p:cNvPicPr>
            <a:picLocks noGrp="1" noChangeAspect="1"/>
          </p:cNvPicPr>
          <p:nvPr>
            <p:ph type="pic" idx="1"/>
          </p:nvPr>
        </p:nvPicPr>
        <p:blipFill>
          <a:blip r:embed="rId3" cstate="print"/>
          <a:srcRect l="1271" r="1271"/>
          <a:stretch>
            <a:fillRect/>
          </a:stretch>
        </p:blipFill>
        <p:spPr>
          <a:prstGeom prst="rect">
            <a:avLst/>
          </a:prstGeom>
        </p:spPr>
      </p:pic>
    </p:spTree>
    <p:extLst>
      <p:ext uri="{BB962C8B-B14F-4D97-AF65-F5344CB8AC3E}">
        <p14:creationId xmlns:p14="http://schemas.microsoft.com/office/powerpoint/2010/main" xmlns="" val="651862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lvl="0"/>
            <a:r>
              <a:rPr lang="it-IT" dirty="0"/>
              <a:t>7. …e quanti litri di acqua servono per produrre un Kg di carne di pollo?</a:t>
            </a:r>
          </a:p>
        </p:txBody>
      </p:sp>
      <p:sp>
        <p:nvSpPr>
          <p:cNvPr id="14" name="Segnaposto contenuto 13"/>
          <p:cNvSpPr>
            <a:spLocks noGrp="1"/>
          </p:cNvSpPr>
          <p:nvPr>
            <p:ph idx="1"/>
          </p:nvPr>
        </p:nvSpPr>
        <p:spPr>
          <a:xfrm>
            <a:off x="1065214" y="1752600"/>
            <a:ext cx="10611674" cy="4229100"/>
          </a:xfrm>
        </p:spPr>
        <p:txBody>
          <a:bodyPr rtlCol="0">
            <a:normAutofit/>
          </a:bodyPr>
          <a:lstStyle/>
          <a:p>
            <a:pPr marL="457200" lvl="0" indent="-457200">
              <a:lnSpc>
                <a:spcPct val="300000"/>
              </a:lnSpc>
              <a:buFont typeface="+mj-lt"/>
              <a:buAutoNum type="arabicPeriod"/>
            </a:pPr>
            <a:r>
              <a:rPr lang="it-IT" dirty="0"/>
              <a:t> Circa 1.000 litri (10 acquari)</a:t>
            </a:r>
          </a:p>
          <a:p>
            <a:pPr marL="457200" indent="-457200">
              <a:lnSpc>
                <a:spcPct val="300000"/>
              </a:lnSpc>
              <a:buFont typeface="+mj-lt"/>
              <a:buAutoNum type="arabicPeriod"/>
            </a:pPr>
            <a:r>
              <a:rPr lang="it-IT" dirty="0"/>
              <a:t>Mediamente 130 litri (come per riempire una vasca).</a:t>
            </a:r>
          </a:p>
          <a:p>
            <a:pPr marL="457200" indent="-457200">
              <a:lnSpc>
                <a:spcPct val="300000"/>
              </a:lnSpc>
              <a:buFont typeface="+mj-lt"/>
              <a:buAutoNum type="arabicPeriod"/>
            </a:pPr>
            <a:r>
              <a:rPr lang="it-IT" dirty="0"/>
              <a:t>Oltre 4.000 litri (come per fare 80 docce)</a:t>
            </a:r>
          </a:p>
        </p:txBody>
      </p:sp>
      <p:pic>
        <p:nvPicPr>
          <p:cNvPr id="5" name="Elemento grafico 4" descr="Vasca da bagno">
            <a:extLst>
              <a:ext uri="{FF2B5EF4-FFF2-40B4-BE49-F238E27FC236}">
                <a16:creationId xmlns:a16="http://schemas.microsoft.com/office/drawing/2014/main" xmlns="" id="{3C2301D3-E6C8-4674-A7E1-054EC3C98025}"/>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0436112" y="2910998"/>
            <a:ext cx="1652931" cy="1652931"/>
          </a:xfrm>
          <a:prstGeom prst="rect">
            <a:avLst/>
          </a:prstGeom>
        </p:spPr>
      </p:pic>
      <p:pic>
        <p:nvPicPr>
          <p:cNvPr id="29" name="Elemento grafico 28" descr="Acquario">
            <a:extLst>
              <a:ext uri="{FF2B5EF4-FFF2-40B4-BE49-F238E27FC236}">
                <a16:creationId xmlns:a16="http://schemas.microsoft.com/office/drawing/2014/main" xmlns="" id="{13537875-89FF-4FA1-99A7-7833C1605EC2}"/>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7379506" y="1866284"/>
            <a:ext cx="928821" cy="928821"/>
          </a:xfrm>
          <a:prstGeom prst="rect">
            <a:avLst/>
          </a:prstGeom>
        </p:spPr>
      </p:pic>
      <p:pic>
        <p:nvPicPr>
          <p:cNvPr id="3" name="Elemento grafico 2" descr="Doccia">
            <a:extLst>
              <a:ext uri="{FF2B5EF4-FFF2-40B4-BE49-F238E27FC236}">
                <a16:creationId xmlns:a16="http://schemas.microsoft.com/office/drawing/2014/main" xmlns="" id="{AFDA8EFF-7911-437F-931E-3AD15EFC694E}"/>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9118288" y="4559331"/>
            <a:ext cx="1043900" cy="1043900"/>
          </a:xfrm>
          <a:prstGeom prst="rect">
            <a:avLst/>
          </a:prstGeom>
        </p:spPr>
      </p:pic>
      <p:sp>
        <p:nvSpPr>
          <p:cNvPr id="4" name="Rettangolo 3">
            <a:extLst>
              <a:ext uri="{FF2B5EF4-FFF2-40B4-BE49-F238E27FC236}">
                <a16:creationId xmlns:a16="http://schemas.microsoft.com/office/drawing/2014/main" xmlns="" id="{26F9A767-6B82-4E73-90B4-51BBEEB185C2}"/>
              </a:ext>
            </a:extLst>
          </p:cNvPr>
          <p:cNvSpPr/>
          <p:nvPr/>
        </p:nvSpPr>
        <p:spPr>
          <a:xfrm>
            <a:off x="6491312" y="2112825"/>
            <a:ext cx="1043900" cy="707886"/>
          </a:xfrm>
          <a:prstGeom prst="rect">
            <a:avLst/>
          </a:prstGeom>
        </p:spPr>
        <p:txBody>
          <a:bodyPr wrap="square">
            <a:spAutoFit/>
          </a:bodyPr>
          <a:lstStyle/>
          <a:p>
            <a:r>
              <a:rPr lang="it-IT" sz="4000" b="1" dirty="0">
                <a:solidFill>
                  <a:srgbClr val="0070C0"/>
                </a:solidFill>
              </a:rPr>
              <a:t>10</a:t>
            </a:r>
            <a:endParaRPr lang="it-IT" sz="4000" dirty="0">
              <a:solidFill>
                <a:srgbClr val="0070C0"/>
              </a:solidFill>
            </a:endParaRPr>
          </a:p>
        </p:txBody>
      </p:sp>
      <p:sp>
        <p:nvSpPr>
          <p:cNvPr id="23" name="Rettangolo 22">
            <a:extLst>
              <a:ext uri="{FF2B5EF4-FFF2-40B4-BE49-F238E27FC236}">
                <a16:creationId xmlns:a16="http://schemas.microsoft.com/office/drawing/2014/main" xmlns="" id="{28FBE4DE-2A69-443C-9A6E-F37E356D6301}"/>
              </a:ext>
            </a:extLst>
          </p:cNvPr>
          <p:cNvSpPr/>
          <p:nvPr/>
        </p:nvSpPr>
        <p:spPr>
          <a:xfrm>
            <a:off x="10084948" y="3475767"/>
            <a:ext cx="475020" cy="707886"/>
          </a:xfrm>
          <a:prstGeom prst="rect">
            <a:avLst/>
          </a:prstGeom>
        </p:spPr>
        <p:txBody>
          <a:bodyPr wrap="square">
            <a:spAutoFit/>
          </a:bodyPr>
          <a:lstStyle/>
          <a:p>
            <a:r>
              <a:rPr lang="it-IT" sz="4000" b="1" dirty="0">
                <a:solidFill>
                  <a:srgbClr val="0070C0"/>
                </a:solidFill>
              </a:rPr>
              <a:t>1</a:t>
            </a:r>
            <a:endParaRPr lang="it-IT" sz="4000" dirty="0">
              <a:solidFill>
                <a:srgbClr val="0070C0"/>
              </a:solidFill>
            </a:endParaRPr>
          </a:p>
        </p:txBody>
      </p:sp>
      <p:sp>
        <p:nvSpPr>
          <p:cNvPr id="35" name="Rettangolo 34">
            <a:extLst>
              <a:ext uri="{FF2B5EF4-FFF2-40B4-BE49-F238E27FC236}">
                <a16:creationId xmlns:a16="http://schemas.microsoft.com/office/drawing/2014/main" xmlns="" id="{8A550426-82F7-4F9C-BB2C-A4EB2F7A6ECC}"/>
              </a:ext>
            </a:extLst>
          </p:cNvPr>
          <p:cNvSpPr/>
          <p:nvPr/>
        </p:nvSpPr>
        <p:spPr>
          <a:xfrm>
            <a:off x="8309182" y="4895345"/>
            <a:ext cx="1043900" cy="707886"/>
          </a:xfrm>
          <a:prstGeom prst="rect">
            <a:avLst/>
          </a:prstGeom>
        </p:spPr>
        <p:txBody>
          <a:bodyPr wrap="square">
            <a:spAutoFit/>
          </a:bodyPr>
          <a:lstStyle/>
          <a:p>
            <a:r>
              <a:rPr lang="it-IT" sz="4000" b="1" dirty="0">
                <a:solidFill>
                  <a:srgbClr val="0070C0"/>
                </a:solidFill>
              </a:rPr>
              <a:t>80</a:t>
            </a:r>
            <a:endParaRPr lang="it-IT" sz="4000" dirty="0">
              <a:solidFill>
                <a:srgbClr val="0070C0"/>
              </a:solidFill>
            </a:endParaRPr>
          </a:p>
        </p:txBody>
      </p:sp>
    </p:spTree>
    <p:extLst>
      <p:ext uri="{BB962C8B-B14F-4D97-AF65-F5344CB8AC3E}">
        <p14:creationId xmlns:p14="http://schemas.microsoft.com/office/powerpoint/2010/main" xmlns="" val="803178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92682" y="1039813"/>
            <a:ext cx="3840480" cy="2103120"/>
          </a:xfrm>
        </p:spPr>
        <p:txBody>
          <a:bodyPr rtlCol="0" anchor="t">
            <a:normAutofit/>
          </a:bodyPr>
          <a:lstStyle/>
          <a:p>
            <a:pPr rtl="0"/>
            <a:r>
              <a:rPr lang="it-IT" dirty="0"/>
              <a:t>Circa  4.000 litri!</a:t>
            </a:r>
          </a:p>
        </p:txBody>
      </p:sp>
      <p:sp>
        <p:nvSpPr>
          <p:cNvPr id="4" name="Segnaposto testo 3"/>
          <p:cNvSpPr>
            <a:spLocks noGrp="1"/>
          </p:cNvSpPr>
          <p:nvPr>
            <p:ph type="body" sz="half" idx="2"/>
          </p:nvPr>
        </p:nvSpPr>
        <p:spPr>
          <a:xfrm>
            <a:off x="7492682" y="2191956"/>
            <a:ext cx="3840480" cy="4571999"/>
          </a:xfrm>
        </p:spPr>
        <p:txBody>
          <a:bodyPr rtlCol="0">
            <a:normAutofit/>
          </a:bodyPr>
          <a:lstStyle/>
          <a:p>
            <a:r>
              <a:rPr lang="it-IT" dirty="0"/>
              <a:t>Per la produzione di </a:t>
            </a:r>
            <a:r>
              <a:rPr lang="it-IT" b="1" u="sng" dirty="0"/>
              <a:t>ogni alimento </a:t>
            </a:r>
            <a:r>
              <a:rPr lang="it-IT" dirty="0"/>
              <a:t>arrivato nel nostro piatto sono state utilizzate tante e diverse risorse: dall’acqua, all’elettricità, fino al lavoro di uomini e donne per il trasporto e la sua distribuzione.</a:t>
            </a:r>
          </a:p>
          <a:p>
            <a:r>
              <a:rPr lang="it-IT" dirty="0"/>
              <a:t>Ecco perché, quando buttiamo via il cibo, non buttiamo via solo quella scatoletta di tonno o quella fetta di carne, ma anche tutte le risorse utilizzate per produrli.</a:t>
            </a:r>
          </a:p>
          <a:p>
            <a:r>
              <a:rPr lang="it-IT" sz="2000" dirty="0">
                <a:hlinkClick r:id="rId3"/>
              </a:rPr>
              <a:t>Video</a:t>
            </a:r>
            <a:r>
              <a:rPr lang="it-IT" sz="2000" dirty="0"/>
              <a:t> </a:t>
            </a:r>
          </a:p>
          <a:p>
            <a:pPr rtl="0"/>
            <a:endParaRPr lang="it-IT" sz="2000" dirty="0"/>
          </a:p>
        </p:txBody>
      </p:sp>
      <p:pic>
        <p:nvPicPr>
          <p:cNvPr id="21" name="Segnaposto immagine 20">
            <a:extLst>
              <a:ext uri="{FF2B5EF4-FFF2-40B4-BE49-F238E27FC236}">
                <a16:creationId xmlns:a16="http://schemas.microsoft.com/office/drawing/2014/main" xmlns="" id="{36C0E0B4-03FF-4104-BBF1-E003A9C07D1E}"/>
              </a:ext>
            </a:extLst>
          </p:cNvPr>
          <p:cNvPicPr>
            <a:picLocks noGrp="1" noChangeAspect="1"/>
          </p:cNvPicPr>
          <p:nvPr>
            <p:ph type="pic" idx="1"/>
          </p:nvPr>
        </p:nvPicPr>
        <p:blipFill>
          <a:blip r:embed="rId4" cstate="print"/>
          <a:srcRect t="6760" b="6760"/>
          <a:stretch>
            <a:fillRect/>
          </a:stretch>
        </p:blipFill>
        <p:spPr>
          <a:prstGeom prst="rect">
            <a:avLst/>
          </a:prstGeom>
        </p:spPr>
      </p:pic>
    </p:spTree>
    <p:extLst>
      <p:ext uri="{BB962C8B-B14F-4D97-AF65-F5344CB8AC3E}">
        <p14:creationId xmlns:p14="http://schemas.microsoft.com/office/powerpoint/2010/main" xmlns="" val="14965405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normAutofit/>
          </a:bodyPr>
          <a:lstStyle/>
          <a:p>
            <a:r>
              <a:rPr lang="it-IT" dirty="0"/>
              <a:t>8. Che cosa ci aiuterebbe a sprecare di meno in casa?</a:t>
            </a:r>
          </a:p>
        </p:txBody>
      </p:sp>
      <p:sp>
        <p:nvSpPr>
          <p:cNvPr id="14" name="Segnaposto contenuto 13"/>
          <p:cNvSpPr>
            <a:spLocks noGrp="1"/>
          </p:cNvSpPr>
          <p:nvPr>
            <p:ph idx="1"/>
          </p:nvPr>
        </p:nvSpPr>
        <p:spPr>
          <a:xfrm>
            <a:off x="1065214" y="1752600"/>
            <a:ext cx="10611674" cy="4229100"/>
          </a:xfrm>
        </p:spPr>
        <p:txBody>
          <a:bodyPr rtlCol="0">
            <a:normAutofit/>
          </a:bodyPr>
          <a:lstStyle/>
          <a:p>
            <a:pPr marL="457200" lvl="0" indent="-457200">
              <a:lnSpc>
                <a:spcPct val="300000"/>
              </a:lnSpc>
              <a:buFont typeface="+mj-lt"/>
              <a:buAutoNum type="arabicPeriod"/>
            </a:pPr>
            <a:r>
              <a:rPr lang="it-IT" dirty="0"/>
              <a:t> Fare la lista della spesa.</a:t>
            </a:r>
          </a:p>
          <a:p>
            <a:pPr marL="457200" indent="-457200">
              <a:lnSpc>
                <a:spcPct val="300000"/>
              </a:lnSpc>
              <a:buFont typeface="+mj-lt"/>
              <a:buAutoNum type="arabicPeriod"/>
            </a:pPr>
            <a:r>
              <a:rPr lang="it-IT" dirty="0"/>
              <a:t>Lasciare i prodotti per lungo tempo fuori dal frigorifero.</a:t>
            </a:r>
          </a:p>
          <a:p>
            <a:pPr marL="457200" indent="-457200">
              <a:lnSpc>
                <a:spcPct val="300000"/>
              </a:lnSpc>
              <a:buFont typeface="+mj-lt"/>
              <a:buAutoNum type="arabicPeriod"/>
            </a:pPr>
            <a:r>
              <a:rPr lang="it-IT" dirty="0"/>
              <a:t>Togliere le etichette dai barattoli.</a:t>
            </a:r>
          </a:p>
        </p:txBody>
      </p:sp>
    </p:spTree>
    <p:extLst>
      <p:ext uri="{BB962C8B-B14F-4D97-AF65-F5344CB8AC3E}">
        <p14:creationId xmlns:p14="http://schemas.microsoft.com/office/powerpoint/2010/main" xmlns="" val="3935117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8861" y="1031195"/>
            <a:ext cx="3840480" cy="2103120"/>
          </a:xfrm>
        </p:spPr>
        <p:txBody>
          <a:bodyPr rtlCol="0" anchor="t">
            <a:normAutofit/>
          </a:bodyPr>
          <a:lstStyle/>
          <a:p>
            <a:pPr rtl="0"/>
            <a:r>
              <a:rPr lang="it-IT" dirty="0"/>
              <a:t>Fare la lista della spesa</a:t>
            </a:r>
          </a:p>
        </p:txBody>
      </p:sp>
      <p:sp>
        <p:nvSpPr>
          <p:cNvPr id="4" name="Segnaposto testo 3"/>
          <p:cNvSpPr>
            <a:spLocks noGrp="1"/>
          </p:cNvSpPr>
          <p:nvPr>
            <p:ph type="body" sz="half" idx="2"/>
          </p:nvPr>
        </p:nvSpPr>
        <p:spPr>
          <a:xfrm>
            <a:off x="7518861" y="2313433"/>
            <a:ext cx="4330301" cy="3776366"/>
          </a:xfrm>
        </p:spPr>
        <p:txBody>
          <a:bodyPr rtlCol="0">
            <a:normAutofit fontScale="85000" lnSpcReduction="10000"/>
          </a:bodyPr>
          <a:lstStyle/>
          <a:p>
            <a:pPr rtl="0"/>
            <a:r>
              <a:rPr lang="it-IT" sz="2400" dirty="0"/>
              <a:t>La prima cosa da fare per sprecare meno è comprare quello che ci serve. </a:t>
            </a:r>
          </a:p>
          <a:p>
            <a:pPr rtl="0"/>
            <a:r>
              <a:rPr lang="it-IT" sz="2400" dirty="0"/>
              <a:t>Quindi prima di andare a fare la spesa dobbiamo controllare la dispensa e verificare cosa ci serve davvero, in questo modo ci possiamo concentrare su quello che ci serve veramente e non avere una dispensa troppo piena di cose superflue, che poi butteremo.</a:t>
            </a:r>
          </a:p>
        </p:txBody>
      </p:sp>
      <p:pic>
        <p:nvPicPr>
          <p:cNvPr id="3" name="Segnaposto immagine 2">
            <a:extLst>
              <a:ext uri="{FF2B5EF4-FFF2-40B4-BE49-F238E27FC236}">
                <a16:creationId xmlns:a16="http://schemas.microsoft.com/office/drawing/2014/main" xmlns="" id="{27CA71C7-DA8A-4F1F-8BAB-56027CBD296C}"/>
              </a:ext>
            </a:extLst>
          </p:cNvPr>
          <p:cNvPicPr>
            <a:picLocks noGrp="1" noChangeAspect="1"/>
          </p:cNvPicPr>
          <p:nvPr>
            <p:ph type="pic" idx="1"/>
          </p:nvPr>
        </p:nvPicPr>
        <p:blipFill>
          <a:blip r:embed="rId3" cstate="print"/>
          <a:srcRect t="18028" b="18028"/>
          <a:stretch>
            <a:fillRect/>
          </a:stretch>
        </p:blipFill>
        <p:spPr>
          <a:prstGeom prst="rect">
            <a:avLst/>
          </a:prstGeom>
        </p:spPr>
      </p:pic>
    </p:spTree>
    <p:extLst>
      <p:ext uri="{BB962C8B-B14F-4D97-AF65-F5344CB8AC3E}">
        <p14:creationId xmlns:p14="http://schemas.microsoft.com/office/powerpoint/2010/main" xmlns="" val="1972510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normAutofit/>
          </a:bodyPr>
          <a:lstStyle/>
          <a:p>
            <a:r>
              <a:rPr lang="it-IT" dirty="0"/>
              <a:t>9. Come ridurre lo spreco nel nostro frigorifero?</a:t>
            </a:r>
          </a:p>
        </p:txBody>
      </p:sp>
      <p:sp>
        <p:nvSpPr>
          <p:cNvPr id="14" name="Segnaposto contenuto 13"/>
          <p:cNvSpPr>
            <a:spLocks noGrp="1"/>
          </p:cNvSpPr>
          <p:nvPr>
            <p:ph idx="1"/>
          </p:nvPr>
        </p:nvSpPr>
        <p:spPr>
          <a:xfrm>
            <a:off x="1065214" y="1752600"/>
            <a:ext cx="10565954" cy="4229100"/>
          </a:xfrm>
        </p:spPr>
        <p:txBody>
          <a:bodyPr rtlCol="0">
            <a:normAutofit fontScale="92500"/>
          </a:bodyPr>
          <a:lstStyle/>
          <a:p>
            <a:pPr marL="457200" lvl="0" indent="-457200">
              <a:lnSpc>
                <a:spcPct val="300000"/>
              </a:lnSpc>
              <a:buFont typeface="+mj-lt"/>
              <a:buAutoNum type="arabicPeriod"/>
            </a:pPr>
            <a:r>
              <a:rPr lang="it-IT" sz="2800" dirty="0"/>
              <a:t> Tenendo il frigorifero in ordine e pulito.</a:t>
            </a:r>
          </a:p>
          <a:p>
            <a:pPr marL="457200" indent="-457200">
              <a:lnSpc>
                <a:spcPct val="300000"/>
              </a:lnSpc>
              <a:buFont typeface="+mj-lt"/>
              <a:buAutoNum type="arabicPeriod"/>
            </a:pPr>
            <a:r>
              <a:rPr lang="it-IT" sz="2800" dirty="0"/>
              <a:t>Riempiendo il più possibile il frigo. </a:t>
            </a:r>
          </a:p>
          <a:p>
            <a:pPr marL="457200" indent="-457200">
              <a:lnSpc>
                <a:spcPct val="300000"/>
              </a:lnSpc>
              <a:buFont typeface="+mj-lt"/>
              <a:buAutoNum type="arabicPeriod"/>
            </a:pPr>
            <a:r>
              <a:rPr lang="it-IT" sz="2800" dirty="0"/>
              <a:t>Aprendo e chiudendo spesso la porta del frigo.</a:t>
            </a:r>
          </a:p>
        </p:txBody>
      </p:sp>
    </p:spTree>
    <p:extLst>
      <p:ext uri="{BB962C8B-B14F-4D97-AF65-F5344CB8AC3E}">
        <p14:creationId xmlns:p14="http://schemas.microsoft.com/office/powerpoint/2010/main" xmlns="" val="1666490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xmlns="" id="{8655B32F-66BC-4FC3-A790-12CA29CF58F9}"/>
              </a:ext>
            </a:extLst>
          </p:cNvPr>
          <p:cNvSpPr txBox="1"/>
          <p:nvPr/>
        </p:nvSpPr>
        <p:spPr>
          <a:xfrm>
            <a:off x="1824000" y="7158000"/>
            <a:ext cx="9144000" cy="230832"/>
          </a:xfrm>
          <a:prstGeom prst="rect">
            <a:avLst/>
          </a:prstGeom>
          <a:noFill/>
        </p:spPr>
        <p:txBody>
          <a:bodyPr wrap="square" rtlCol="0">
            <a:spAutoFit/>
          </a:bodyPr>
          <a:lstStyle/>
          <a:p>
            <a:r>
              <a:rPr lang="it-IT" sz="900">
                <a:hlinkClick r:id="rId3" tooltip="http://globalsolutions.org/blog/2015/10/Hunger-Games-Food-Waste-Developing-World"/>
              </a:rPr>
              <a:t>Questa foto</a:t>
            </a:r>
            <a:r>
              <a:rPr lang="it-IT" sz="900"/>
              <a:t> di Autore sconosciuto è concesso in licenza da </a:t>
            </a:r>
            <a:r>
              <a:rPr lang="it-IT" sz="900">
                <a:hlinkClick r:id="rId4" tooltip="https://creativecommons.org/licenses/by-nc-nd/4.0/"/>
              </a:rPr>
              <a:t>CC BY-NC-ND</a:t>
            </a:r>
            <a:endParaRPr lang="it-IT" sz="900"/>
          </a:p>
        </p:txBody>
      </p:sp>
      <p:sp>
        <p:nvSpPr>
          <p:cNvPr id="26" name="Titolo 12">
            <a:extLst>
              <a:ext uri="{FF2B5EF4-FFF2-40B4-BE49-F238E27FC236}">
                <a16:creationId xmlns:a16="http://schemas.microsoft.com/office/drawing/2014/main" xmlns="" id="{8E232845-1255-45AB-9AC6-00DA8F474B4C}"/>
              </a:ext>
            </a:extLst>
          </p:cNvPr>
          <p:cNvSpPr txBox="1">
            <a:spLocks/>
          </p:cNvSpPr>
          <p:nvPr/>
        </p:nvSpPr>
        <p:spPr>
          <a:xfrm>
            <a:off x="1217612" y="457200"/>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it-IT" dirty="0"/>
              <a:t>Cosa sappiamo dello spreco alimentare?</a:t>
            </a:r>
          </a:p>
        </p:txBody>
      </p:sp>
      <p:pic>
        <p:nvPicPr>
          <p:cNvPr id="27" name="Immagine 26">
            <a:extLst>
              <a:ext uri="{FF2B5EF4-FFF2-40B4-BE49-F238E27FC236}">
                <a16:creationId xmlns:a16="http://schemas.microsoft.com/office/drawing/2014/main" xmlns="" id="{1B346554-7EAC-4B3A-A329-9E19620AFC49}"/>
              </a:ext>
            </a:extLst>
          </p:cNvPr>
          <p:cNvPicPr>
            <a:picLocks noChangeAspect="1"/>
          </p:cNvPicPr>
          <p:nvPr/>
        </p:nvPicPr>
        <p:blipFill>
          <a:blip r:embed="rId5" cstate="print"/>
          <a:stretch>
            <a:fillRect/>
          </a:stretch>
        </p:blipFill>
        <p:spPr>
          <a:xfrm>
            <a:off x="2148840" y="2170938"/>
            <a:ext cx="7367016" cy="36835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982421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4907" y="1031195"/>
            <a:ext cx="3840480" cy="2103120"/>
          </a:xfrm>
        </p:spPr>
        <p:txBody>
          <a:bodyPr rtlCol="0" anchor="t">
            <a:normAutofit/>
          </a:bodyPr>
          <a:lstStyle/>
          <a:p>
            <a:pPr rtl="0"/>
            <a:r>
              <a:rPr lang="it-IT" dirty="0"/>
              <a:t>Tenendo il frigorifero in ordine e pulito.</a:t>
            </a:r>
            <a:br>
              <a:rPr lang="it-IT" dirty="0"/>
            </a:br>
            <a:endParaRPr lang="it-IT" dirty="0"/>
          </a:p>
        </p:txBody>
      </p:sp>
      <p:sp>
        <p:nvSpPr>
          <p:cNvPr id="4" name="Segnaposto testo 3"/>
          <p:cNvSpPr>
            <a:spLocks noGrp="1"/>
          </p:cNvSpPr>
          <p:nvPr>
            <p:ph type="body" sz="half" idx="2"/>
          </p:nvPr>
        </p:nvSpPr>
        <p:spPr>
          <a:xfrm>
            <a:off x="7514907" y="2706623"/>
            <a:ext cx="4382341" cy="4368651"/>
          </a:xfrm>
        </p:spPr>
        <p:txBody>
          <a:bodyPr rtlCol="0">
            <a:normAutofit/>
          </a:bodyPr>
          <a:lstStyle/>
          <a:p>
            <a:pPr rtl="0"/>
            <a:r>
              <a:rPr lang="it-IT" sz="2000" dirty="0"/>
              <a:t>Un frigorifero disordinato e  sporco, facilita la proliferazione batterica e di tutti quei microorganismi che deteriorano gli alimenti. </a:t>
            </a:r>
          </a:p>
          <a:p>
            <a:pPr rtl="0"/>
            <a:r>
              <a:rPr lang="it-IT" sz="2000" dirty="0"/>
              <a:t>Inoltre, in frigorifero come in dispensa è importante mettere davanti i prodotti che scadono rima così da non dimenticarceli e lasciarli scadere.</a:t>
            </a:r>
          </a:p>
          <a:p>
            <a:r>
              <a:rPr lang="it-IT" sz="2000" dirty="0">
                <a:hlinkClick r:id="rId3"/>
              </a:rPr>
              <a:t>Video</a:t>
            </a:r>
            <a:endParaRPr lang="it-IT" sz="2000" dirty="0"/>
          </a:p>
          <a:p>
            <a:pPr rtl="0"/>
            <a:endParaRPr lang="it-IT" sz="2000" dirty="0"/>
          </a:p>
        </p:txBody>
      </p:sp>
      <p:pic>
        <p:nvPicPr>
          <p:cNvPr id="6" name="Segnaposto immagine 5">
            <a:extLst>
              <a:ext uri="{FF2B5EF4-FFF2-40B4-BE49-F238E27FC236}">
                <a16:creationId xmlns:a16="http://schemas.microsoft.com/office/drawing/2014/main" xmlns="" id="{DAFA9B68-C2E4-45A3-ACEA-A39DB5B16B24}"/>
              </a:ext>
            </a:extLst>
          </p:cNvPr>
          <p:cNvPicPr>
            <a:picLocks noGrp="1" noChangeAspect="1"/>
          </p:cNvPicPr>
          <p:nvPr>
            <p:ph type="pic" idx="1"/>
          </p:nvPr>
        </p:nvPicPr>
        <p:blipFill>
          <a:blip r:embed="rId4" cstate="print"/>
          <a:srcRect t="24113" b="24113"/>
          <a:stretch>
            <a:fillRect/>
          </a:stretch>
        </p:blipFill>
        <p:spPr>
          <a:prstGeom prst="rect">
            <a:avLst/>
          </a:prstGeom>
        </p:spPr>
      </p:pic>
    </p:spTree>
    <p:extLst>
      <p:ext uri="{BB962C8B-B14F-4D97-AF65-F5344CB8AC3E}">
        <p14:creationId xmlns:p14="http://schemas.microsoft.com/office/powerpoint/2010/main" xmlns="" val="1225824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normAutofit/>
          </a:bodyPr>
          <a:lstStyle/>
          <a:p>
            <a:r>
              <a:rPr lang="it-IT" dirty="0"/>
              <a:t>10. Ultima domanda, che cosa ci aiuterebbe a sprecare di meno in cucina?</a:t>
            </a:r>
          </a:p>
        </p:txBody>
      </p:sp>
      <p:sp>
        <p:nvSpPr>
          <p:cNvPr id="14" name="Segnaposto contenuto 13"/>
          <p:cNvSpPr>
            <a:spLocks noGrp="1"/>
          </p:cNvSpPr>
          <p:nvPr>
            <p:ph idx="1"/>
          </p:nvPr>
        </p:nvSpPr>
        <p:spPr>
          <a:xfrm>
            <a:off x="1065214" y="1752600"/>
            <a:ext cx="10611674" cy="4229100"/>
          </a:xfrm>
        </p:spPr>
        <p:txBody>
          <a:bodyPr rtlCol="0">
            <a:normAutofit/>
          </a:bodyPr>
          <a:lstStyle/>
          <a:p>
            <a:pPr marL="457200" lvl="0" indent="-457200">
              <a:lnSpc>
                <a:spcPct val="300000"/>
              </a:lnSpc>
              <a:buFont typeface="+mj-lt"/>
              <a:buAutoNum type="arabicPeriod"/>
            </a:pPr>
            <a:r>
              <a:rPr lang="it-IT" dirty="0"/>
              <a:t> Buttare via tutti gli avanzi.</a:t>
            </a:r>
          </a:p>
          <a:p>
            <a:pPr marL="457200" indent="-457200">
              <a:lnSpc>
                <a:spcPct val="300000"/>
              </a:lnSpc>
              <a:buFont typeface="+mj-lt"/>
              <a:buAutoNum type="arabicPeriod"/>
            </a:pPr>
            <a:r>
              <a:rPr lang="it-IT" dirty="0"/>
              <a:t>Cucinare il più possibile.</a:t>
            </a:r>
          </a:p>
          <a:p>
            <a:pPr marL="457200" indent="-457200">
              <a:lnSpc>
                <a:spcPct val="300000"/>
              </a:lnSpc>
              <a:buFont typeface="+mj-lt"/>
              <a:buAutoNum type="arabicPeriod"/>
            </a:pPr>
            <a:r>
              <a:rPr lang="it-IT" dirty="0"/>
              <a:t>Cucinare e servire porzioni corrette.</a:t>
            </a:r>
          </a:p>
        </p:txBody>
      </p:sp>
    </p:spTree>
    <p:extLst>
      <p:ext uri="{BB962C8B-B14F-4D97-AF65-F5344CB8AC3E}">
        <p14:creationId xmlns:p14="http://schemas.microsoft.com/office/powerpoint/2010/main" xmlns="" val="1230186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4907" y="1031195"/>
            <a:ext cx="3840480" cy="2103120"/>
          </a:xfrm>
        </p:spPr>
        <p:txBody>
          <a:bodyPr rtlCol="0" anchor="t">
            <a:normAutofit/>
          </a:bodyPr>
          <a:lstStyle/>
          <a:p>
            <a:r>
              <a:rPr lang="it-IT" dirty="0"/>
              <a:t>Cucinare e servire porzioni corrette</a:t>
            </a:r>
          </a:p>
        </p:txBody>
      </p:sp>
      <p:sp>
        <p:nvSpPr>
          <p:cNvPr id="4" name="Segnaposto testo 3"/>
          <p:cNvSpPr>
            <a:spLocks noGrp="1"/>
          </p:cNvSpPr>
          <p:nvPr>
            <p:ph type="body" sz="half" idx="2"/>
          </p:nvPr>
        </p:nvSpPr>
        <p:spPr>
          <a:xfrm>
            <a:off x="7514907" y="2862178"/>
            <a:ext cx="3840480" cy="3776366"/>
          </a:xfrm>
        </p:spPr>
        <p:txBody>
          <a:bodyPr rtlCol="0">
            <a:normAutofit/>
          </a:bodyPr>
          <a:lstStyle/>
          <a:p>
            <a:pPr rtl="0"/>
            <a:r>
              <a:rPr lang="it-IT" dirty="0"/>
              <a:t>Se facciamo la lista della spesa, ma poi cuciniamo troppo e serviamo porzioni esagerate, non abbiamo risolto più di tanto il problema dello spreco.</a:t>
            </a:r>
          </a:p>
          <a:p>
            <a:pPr rtl="0"/>
            <a:r>
              <a:rPr lang="it-IT" dirty="0"/>
              <a:t>Ricordiamoci di cucinare quanto necessario, e servire porzioni corrette, così se dovesse avanzare qualcosa, lo possiamo conservare in frigorifero e consumare nei pasti successivi.</a:t>
            </a:r>
          </a:p>
        </p:txBody>
      </p:sp>
      <p:pic>
        <p:nvPicPr>
          <p:cNvPr id="7" name="Segnaposto immagine 6">
            <a:extLst>
              <a:ext uri="{FF2B5EF4-FFF2-40B4-BE49-F238E27FC236}">
                <a16:creationId xmlns:a16="http://schemas.microsoft.com/office/drawing/2014/main" xmlns="" id="{5377B5FD-7903-446F-99C5-870072478FDB}"/>
              </a:ext>
            </a:extLst>
          </p:cNvPr>
          <p:cNvPicPr>
            <a:picLocks noGrp="1" noChangeAspect="1"/>
          </p:cNvPicPr>
          <p:nvPr>
            <p:ph type="pic" idx="1"/>
          </p:nvPr>
        </p:nvPicPr>
        <p:blipFill>
          <a:blip r:embed="rId3" cstate="print"/>
          <a:srcRect t="18455" b="18455"/>
          <a:stretch>
            <a:fillRect/>
          </a:stretch>
        </p:blipFill>
        <p:spPr>
          <a:prstGeom prst="rect">
            <a:avLst/>
          </a:prstGeom>
        </p:spPr>
      </p:pic>
    </p:spTree>
    <p:extLst>
      <p:ext uri="{BB962C8B-B14F-4D97-AF65-F5344CB8AC3E}">
        <p14:creationId xmlns:p14="http://schemas.microsoft.com/office/powerpoint/2010/main" xmlns="" val="130041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xmlns="" id="{8655B32F-66BC-4FC3-A790-12CA29CF58F9}"/>
              </a:ext>
            </a:extLst>
          </p:cNvPr>
          <p:cNvSpPr txBox="1"/>
          <p:nvPr/>
        </p:nvSpPr>
        <p:spPr>
          <a:xfrm>
            <a:off x="1824000" y="7158000"/>
            <a:ext cx="9144000" cy="230832"/>
          </a:xfrm>
          <a:prstGeom prst="rect">
            <a:avLst/>
          </a:prstGeom>
          <a:noFill/>
        </p:spPr>
        <p:txBody>
          <a:bodyPr wrap="square" rtlCol="0">
            <a:spAutoFit/>
          </a:bodyPr>
          <a:lstStyle/>
          <a:p>
            <a:r>
              <a:rPr lang="it-IT" sz="900">
                <a:hlinkClick r:id="rId3" tooltip="http://globalsolutions.org/blog/2015/10/Hunger-Games-Food-Waste-Developing-World"/>
              </a:rPr>
              <a:t>Questa foto</a:t>
            </a:r>
            <a:r>
              <a:rPr lang="it-IT" sz="900"/>
              <a:t> di Autore sconosciuto è concesso in licenza da </a:t>
            </a:r>
            <a:r>
              <a:rPr lang="it-IT" sz="900">
                <a:hlinkClick r:id="rId4" tooltip="https://creativecommons.org/licenses/by-nc-nd/4.0/"/>
              </a:rPr>
              <a:t>CC BY-NC-ND</a:t>
            </a:r>
            <a:endParaRPr lang="it-IT" sz="900"/>
          </a:p>
        </p:txBody>
      </p:sp>
      <p:sp>
        <p:nvSpPr>
          <p:cNvPr id="5" name="Titolo 12">
            <a:extLst>
              <a:ext uri="{FF2B5EF4-FFF2-40B4-BE49-F238E27FC236}">
                <a16:creationId xmlns:a16="http://schemas.microsoft.com/office/drawing/2014/main" xmlns="" id="{F2396D19-C07E-4928-8994-20218239D7DD}"/>
              </a:ext>
            </a:extLst>
          </p:cNvPr>
          <p:cNvSpPr>
            <a:spLocks noGrp="1"/>
          </p:cNvSpPr>
          <p:nvPr>
            <p:ph type="title"/>
          </p:nvPr>
        </p:nvSpPr>
        <p:spPr>
          <a:xfrm>
            <a:off x="1065212" y="679704"/>
            <a:ext cx="10058402" cy="1219200"/>
          </a:xfrm>
        </p:spPr>
        <p:txBody>
          <a:bodyPr rtlCol="0">
            <a:normAutofit fontScale="90000"/>
          </a:bodyPr>
          <a:lstStyle/>
          <a:p>
            <a:pPr lvl="0"/>
            <a:r>
              <a:rPr lang="it-IT" dirty="0"/>
              <a:t>Facciamo una sintesi:</a:t>
            </a:r>
            <a:br>
              <a:rPr lang="it-IT" dirty="0"/>
            </a:br>
            <a:r>
              <a:rPr lang="it-IT" dirty="0"/>
              <a:t>perché è importante parlare di spreco alimentare?</a:t>
            </a:r>
          </a:p>
        </p:txBody>
      </p:sp>
      <p:sp>
        <p:nvSpPr>
          <p:cNvPr id="2" name="Rettangolo 1">
            <a:extLst>
              <a:ext uri="{FF2B5EF4-FFF2-40B4-BE49-F238E27FC236}">
                <a16:creationId xmlns:a16="http://schemas.microsoft.com/office/drawing/2014/main" xmlns="" id="{69AE9A23-BAC7-4CC8-A166-E84DB3F05F8D}"/>
              </a:ext>
            </a:extLst>
          </p:cNvPr>
          <p:cNvSpPr/>
          <p:nvPr/>
        </p:nvSpPr>
        <p:spPr>
          <a:xfrm>
            <a:off x="1065212" y="2154936"/>
            <a:ext cx="10058402" cy="3416320"/>
          </a:xfrm>
          <a:prstGeom prst="rect">
            <a:avLst/>
          </a:prstGeom>
        </p:spPr>
        <p:txBody>
          <a:bodyPr wrap="square">
            <a:spAutoFit/>
          </a:bodyPr>
          <a:lstStyle/>
          <a:p>
            <a:pPr marL="457200" lvl="0" indent="-457200">
              <a:buFont typeface="+mj-lt"/>
              <a:buAutoNum type="arabicPeriod"/>
            </a:pPr>
            <a:r>
              <a:rPr lang="it-IT" sz="2400" b="1" dirty="0"/>
              <a:t>Perché sprechiamo tanto cibo. </a:t>
            </a:r>
          </a:p>
          <a:p>
            <a:pPr lvl="1"/>
            <a:r>
              <a:rPr lang="it-IT" sz="2400" dirty="0">
                <a:solidFill>
                  <a:schemeClr val="tx1">
                    <a:lumMod val="50000"/>
                  </a:schemeClr>
                </a:solidFill>
                <a:latin typeface="+mj-lt"/>
                <a:ea typeface="+mj-ea"/>
                <a:cs typeface="+mj-cs"/>
              </a:rPr>
              <a:t>1\ 3 del cibo non viene consumato…</a:t>
            </a:r>
          </a:p>
          <a:p>
            <a:pPr marL="457200" lvl="0" indent="-457200">
              <a:buFont typeface="+mj-lt"/>
              <a:buAutoNum type="arabicPeriod"/>
            </a:pPr>
            <a:endParaRPr lang="it-IT" sz="2400" dirty="0"/>
          </a:p>
          <a:p>
            <a:pPr marL="457200" lvl="0" indent="-457200">
              <a:buFont typeface="+mj-lt"/>
              <a:buAutoNum type="arabicPeriod"/>
            </a:pPr>
            <a:r>
              <a:rPr lang="it-IT" sz="2400" dirty="0"/>
              <a:t>Perché produrre e sprecare cibo impatta sull’ambiente.</a:t>
            </a:r>
          </a:p>
          <a:p>
            <a:pPr lvl="1"/>
            <a:r>
              <a:rPr lang="it-IT" sz="2400" dirty="0">
                <a:solidFill>
                  <a:schemeClr val="tx1">
                    <a:lumMod val="50000"/>
                  </a:schemeClr>
                </a:solidFill>
              </a:rPr>
              <a:t>Fino a 4.000 litri di acqua per produrre un kg di pollo….</a:t>
            </a:r>
          </a:p>
          <a:p>
            <a:pPr marL="914400" lvl="1" indent="-457200">
              <a:buFont typeface="+mj-lt"/>
              <a:buAutoNum type="arabicPeriod"/>
            </a:pPr>
            <a:endParaRPr lang="it-IT" sz="2400" dirty="0"/>
          </a:p>
          <a:p>
            <a:pPr marL="457200" lvl="0" indent="-457200">
              <a:buFont typeface="+mj-lt"/>
              <a:buAutoNum type="arabicPeriod"/>
            </a:pPr>
            <a:endParaRPr lang="it-IT" sz="2400" dirty="0"/>
          </a:p>
          <a:p>
            <a:pPr marL="457200" lvl="0" indent="-457200">
              <a:buFont typeface="+mj-lt"/>
              <a:buAutoNum type="arabicPeriod"/>
            </a:pPr>
            <a:r>
              <a:rPr lang="it-IT" sz="2400" dirty="0"/>
              <a:t>Perché fa parte di una corretta alimentazione.</a:t>
            </a:r>
          </a:p>
          <a:p>
            <a:pPr lvl="1"/>
            <a:r>
              <a:rPr lang="it-IT" sz="2400" dirty="0">
                <a:solidFill>
                  <a:schemeClr val="tx1">
                    <a:lumMod val="50000"/>
                  </a:schemeClr>
                </a:solidFill>
              </a:rPr>
              <a:t>…</a:t>
            </a:r>
            <a:endParaRPr lang="it-IT" sz="2400" dirty="0"/>
          </a:p>
        </p:txBody>
      </p:sp>
      <p:sp>
        <p:nvSpPr>
          <p:cNvPr id="3" name="Freccia destra con strisce 2">
            <a:extLst>
              <a:ext uri="{FF2B5EF4-FFF2-40B4-BE49-F238E27FC236}">
                <a16:creationId xmlns:a16="http://schemas.microsoft.com/office/drawing/2014/main" xmlns="" id="{F01C27A8-44F6-4C5F-B53F-4BEEEF6C4809}"/>
              </a:ext>
            </a:extLst>
          </p:cNvPr>
          <p:cNvSpPr/>
          <p:nvPr/>
        </p:nvSpPr>
        <p:spPr>
          <a:xfrm rot="5400000">
            <a:off x="1856232" y="5316504"/>
            <a:ext cx="1088136" cy="1021568"/>
          </a:xfrm>
          <a:prstGeom prst="strip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41925205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xmlns="" id="{8655B32F-66BC-4FC3-A790-12CA29CF58F9}"/>
              </a:ext>
            </a:extLst>
          </p:cNvPr>
          <p:cNvSpPr txBox="1"/>
          <p:nvPr/>
        </p:nvSpPr>
        <p:spPr>
          <a:xfrm>
            <a:off x="1824000" y="7158000"/>
            <a:ext cx="9144000" cy="230832"/>
          </a:xfrm>
          <a:prstGeom prst="rect">
            <a:avLst/>
          </a:prstGeom>
          <a:noFill/>
        </p:spPr>
        <p:txBody>
          <a:bodyPr wrap="square" rtlCol="0">
            <a:spAutoFit/>
          </a:bodyPr>
          <a:lstStyle/>
          <a:p>
            <a:r>
              <a:rPr lang="it-IT" sz="900">
                <a:hlinkClick r:id="rId3" tooltip="http://globalsolutions.org/blog/2015/10/Hunger-Games-Food-Waste-Developing-World"/>
              </a:rPr>
              <a:t>Questa foto</a:t>
            </a:r>
            <a:r>
              <a:rPr lang="it-IT" sz="900"/>
              <a:t> di Autore sconosciuto è concesso in licenza da </a:t>
            </a:r>
            <a:r>
              <a:rPr lang="it-IT" sz="900">
                <a:hlinkClick r:id="rId4" tooltip="https://creativecommons.org/licenses/by-nc-nd/4.0/"/>
              </a:rPr>
              <a:t>CC BY-NC-ND</a:t>
            </a:r>
            <a:endParaRPr lang="it-IT" sz="900"/>
          </a:p>
        </p:txBody>
      </p:sp>
      <p:sp>
        <p:nvSpPr>
          <p:cNvPr id="5" name="Titolo 12">
            <a:extLst>
              <a:ext uri="{FF2B5EF4-FFF2-40B4-BE49-F238E27FC236}">
                <a16:creationId xmlns:a16="http://schemas.microsoft.com/office/drawing/2014/main" xmlns="" id="{F2396D19-C07E-4928-8994-20218239D7DD}"/>
              </a:ext>
            </a:extLst>
          </p:cNvPr>
          <p:cNvSpPr>
            <a:spLocks noGrp="1"/>
          </p:cNvSpPr>
          <p:nvPr>
            <p:ph type="title"/>
          </p:nvPr>
        </p:nvSpPr>
        <p:spPr>
          <a:xfrm>
            <a:off x="1065212" y="304800"/>
            <a:ext cx="7703884" cy="1219200"/>
          </a:xfrm>
        </p:spPr>
        <p:txBody>
          <a:bodyPr rtlCol="0"/>
          <a:lstStyle/>
          <a:p>
            <a:pPr lvl="0"/>
            <a:r>
              <a:rPr lang="it-IT" dirty="0"/>
              <a:t>Perché non sprecare fa parte di una corretta alimentazione?</a:t>
            </a:r>
          </a:p>
        </p:txBody>
      </p:sp>
      <p:sp>
        <p:nvSpPr>
          <p:cNvPr id="2" name="Rettangolo 1">
            <a:extLst>
              <a:ext uri="{FF2B5EF4-FFF2-40B4-BE49-F238E27FC236}">
                <a16:creationId xmlns:a16="http://schemas.microsoft.com/office/drawing/2014/main" xmlns="" id="{69AE9A23-BAC7-4CC8-A166-E84DB3F05F8D}"/>
              </a:ext>
            </a:extLst>
          </p:cNvPr>
          <p:cNvSpPr/>
          <p:nvPr/>
        </p:nvSpPr>
        <p:spPr>
          <a:xfrm>
            <a:off x="1065212" y="1524000"/>
            <a:ext cx="10058402" cy="4401205"/>
          </a:xfrm>
          <a:prstGeom prst="rect">
            <a:avLst/>
          </a:prstGeom>
        </p:spPr>
        <p:txBody>
          <a:bodyPr wrap="square">
            <a:spAutoFit/>
          </a:bodyPr>
          <a:lstStyle/>
          <a:p>
            <a:r>
              <a:rPr lang="it-IT" sz="2000" dirty="0"/>
              <a:t>Ce lo suggeriscono l’ OMS (Organizzazione Mondiale della Sanità) e la FAO (Organizzazione delle Nazioni Unite per l'alimentazione e l'agricoltura), che hanno proposto la seguente</a:t>
            </a:r>
          </a:p>
          <a:p>
            <a:endParaRPr lang="it-IT" sz="2000" b="1" dirty="0"/>
          </a:p>
          <a:p>
            <a:endParaRPr lang="it-IT" sz="2000" dirty="0"/>
          </a:p>
          <a:p>
            <a:pPr algn="ctr"/>
            <a:r>
              <a:rPr lang="it-IT" sz="2000" b="1" u="sng" dirty="0"/>
              <a:t>definizione di educazione alimentare</a:t>
            </a:r>
            <a:endParaRPr lang="it-IT" sz="2000" dirty="0"/>
          </a:p>
          <a:p>
            <a:pPr algn="ctr"/>
            <a:endParaRPr lang="it-IT" sz="2000" dirty="0"/>
          </a:p>
          <a:p>
            <a:pPr algn="ctr"/>
            <a:endParaRPr lang="it-IT" sz="2000" dirty="0"/>
          </a:p>
          <a:p>
            <a:pPr algn="just"/>
            <a:r>
              <a:rPr lang="it-IT" sz="2000" dirty="0"/>
              <a:t>«processo informativo ed educativo per mezzo del quale si 	persegue il generale miglioramento dello stato di 	nutrizione degli individui, attraverso la promozione di adeguate abitudini alimentari, l’eliminazione dei comportamenti alimentari scorretti, l’utilizzazione di 	manipolazioni igieniche degli alimenti e un</a:t>
            </a:r>
            <a:r>
              <a:rPr lang="it-IT" sz="2000" b="1" dirty="0">
                <a:solidFill>
                  <a:srgbClr val="FF0000"/>
                </a:solidFill>
              </a:rPr>
              <a:t>	</a:t>
            </a:r>
          </a:p>
          <a:p>
            <a:pPr algn="just"/>
            <a:r>
              <a:rPr lang="it-IT" sz="2000" b="1" u="sng" dirty="0">
                <a:solidFill>
                  <a:srgbClr val="FF0000"/>
                </a:solidFill>
              </a:rPr>
              <a:t>efficiente utilizzo delle risorse alimentari» </a:t>
            </a:r>
            <a:r>
              <a:rPr lang="it-IT" sz="2000" b="1" u="sng" dirty="0"/>
              <a:t>(=non sprecare!)</a:t>
            </a:r>
          </a:p>
        </p:txBody>
      </p:sp>
      <p:pic>
        <p:nvPicPr>
          <p:cNvPr id="4" name="Immagine 3" descr="Immagine che contiene esterni&#10;&#10;Descrizione generata con affidabilità elevata">
            <a:extLst>
              <a:ext uri="{FF2B5EF4-FFF2-40B4-BE49-F238E27FC236}">
                <a16:creationId xmlns:a16="http://schemas.microsoft.com/office/drawing/2014/main" xmlns="" id="{65EB72A4-768C-4965-A1A0-2D7D364F557F}"/>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2250371" y="2878661"/>
            <a:ext cx="832073" cy="845941"/>
          </a:xfrm>
          <a:prstGeom prst="rect">
            <a:avLst/>
          </a:prstGeom>
        </p:spPr>
      </p:pic>
      <p:pic>
        <p:nvPicPr>
          <p:cNvPr id="8" name="Immagine 7">
            <a:extLst>
              <a:ext uri="{FF2B5EF4-FFF2-40B4-BE49-F238E27FC236}">
                <a16:creationId xmlns:a16="http://schemas.microsoft.com/office/drawing/2014/main" xmlns="" id="{F4C31A1C-C613-4A8B-A594-0276C9E8888F}"/>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 uri="{837473B0-CC2E-450A-ABE3-18F120FF3D39}">
                <a1611:picAttrSrcUrl xmlns:a1611="http://schemas.microsoft.com/office/drawing/2016/11/main" xmlns="" r:id="rId8"/>
              </a:ext>
            </a:extLst>
          </a:blip>
          <a:stretch>
            <a:fillRect/>
          </a:stretch>
        </p:blipFill>
        <p:spPr>
          <a:xfrm>
            <a:off x="1131858" y="2829332"/>
            <a:ext cx="1051868" cy="895270"/>
          </a:xfrm>
          <a:prstGeom prst="rect">
            <a:avLst/>
          </a:prstGeom>
        </p:spPr>
      </p:pic>
    </p:spTree>
    <p:extLst>
      <p:ext uri="{BB962C8B-B14F-4D97-AF65-F5344CB8AC3E}">
        <p14:creationId xmlns:p14="http://schemas.microsoft.com/office/powerpoint/2010/main" xmlns="" val="1848135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16483" y="2158265"/>
            <a:ext cx="6858002" cy="768096"/>
          </a:xfrm>
        </p:spPr>
        <p:txBody>
          <a:bodyPr rtlCol="0" anchor="t"/>
          <a:lstStyle/>
          <a:p>
            <a:pPr rtl="0"/>
            <a:r>
              <a:rPr lang="it-IT" dirty="0"/>
              <a:t>Grazie!</a:t>
            </a:r>
          </a:p>
        </p:txBody>
      </p:sp>
      <p:sp>
        <p:nvSpPr>
          <p:cNvPr id="3" name="Segnaposto testo 2"/>
          <p:cNvSpPr>
            <a:spLocks noGrp="1"/>
          </p:cNvSpPr>
          <p:nvPr>
            <p:ph type="body" idx="1"/>
          </p:nvPr>
        </p:nvSpPr>
        <p:spPr>
          <a:xfrm>
            <a:off x="3516483" y="3871526"/>
            <a:ext cx="6858002" cy="914400"/>
          </a:xfrm>
        </p:spPr>
        <p:txBody>
          <a:bodyPr rtlCol="0">
            <a:normAutofit fontScale="92500" lnSpcReduction="20000"/>
          </a:bodyPr>
          <a:lstStyle/>
          <a:p>
            <a:pPr rtl="0"/>
            <a:r>
              <a:rPr lang="it-IT" dirty="0"/>
              <a:t>Un progetto Rotary Italia, realizzato in collaborazione con Last Minute Market e la supervisione scientifica di Andrea </a:t>
            </a:r>
            <a:r>
              <a:rPr lang="it-IT" dirty="0" err="1"/>
              <a:t>Segrè</a:t>
            </a:r>
            <a:r>
              <a:rPr lang="it-IT" dirty="0"/>
              <a:t>.</a:t>
            </a:r>
          </a:p>
          <a:p>
            <a:pPr rtl="0"/>
            <a:endParaRPr lang="it-IT" dirty="0"/>
          </a:p>
        </p:txBody>
      </p:sp>
      <p:pic>
        <p:nvPicPr>
          <p:cNvPr id="4" name="Immagine 3">
            <a:extLst>
              <a:ext uri="{FF2B5EF4-FFF2-40B4-BE49-F238E27FC236}">
                <a16:creationId xmlns:a16="http://schemas.microsoft.com/office/drawing/2014/main" xmlns="" id="{C43DE953-83F9-4BA0-816F-B8C8E17A3615}"/>
              </a:ext>
            </a:extLst>
          </p:cNvPr>
          <p:cNvPicPr>
            <a:picLocks noChangeAspect="1"/>
          </p:cNvPicPr>
          <p:nvPr/>
        </p:nvPicPr>
        <p:blipFill rotWithShape="1">
          <a:blip r:embed="rId3" cstate="print">
            <a:clrChange>
              <a:clrFrom>
                <a:srgbClr val="FFFFFF"/>
              </a:clrFrom>
              <a:clrTo>
                <a:srgbClr val="FFFFFF">
                  <a:alpha val="0"/>
                </a:srgbClr>
              </a:clrTo>
            </a:clrChange>
          </a:blip>
          <a:srcRect l="54055" t="19300" b="20177"/>
          <a:stretch/>
        </p:blipFill>
        <p:spPr>
          <a:xfrm>
            <a:off x="8238076" y="1937001"/>
            <a:ext cx="2406951" cy="1210624"/>
          </a:xfrm>
          <a:prstGeom prst="rect">
            <a:avLst/>
          </a:prstGeom>
        </p:spPr>
      </p:pic>
      <p:pic>
        <p:nvPicPr>
          <p:cNvPr id="5" name="Immagine 4">
            <a:extLst>
              <a:ext uri="{FF2B5EF4-FFF2-40B4-BE49-F238E27FC236}">
                <a16:creationId xmlns:a16="http://schemas.microsoft.com/office/drawing/2014/main" xmlns="" id="{CFCE2547-DA49-45BE-9101-0D57A118B78F}"/>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9888268" y="3871526"/>
            <a:ext cx="486217" cy="914400"/>
          </a:xfrm>
          <a:prstGeom prst="rect">
            <a:avLst/>
          </a:prstGeom>
        </p:spPr>
      </p:pic>
    </p:spTree>
    <p:extLst>
      <p:ext uri="{BB962C8B-B14F-4D97-AF65-F5344CB8AC3E}">
        <p14:creationId xmlns:p14="http://schemas.microsoft.com/office/powerpoint/2010/main" xmlns="" val="1050353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065212" y="304800"/>
            <a:ext cx="10058402" cy="842397"/>
          </a:xfrm>
        </p:spPr>
        <p:txBody>
          <a:bodyPr rtlCol="0" anchor="t">
            <a:normAutofit/>
          </a:bodyPr>
          <a:lstStyle/>
          <a:p>
            <a:r>
              <a:rPr lang="it-IT" dirty="0"/>
              <a:t>Video di approfondimento </a:t>
            </a:r>
          </a:p>
        </p:txBody>
      </p:sp>
      <p:sp>
        <p:nvSpPr>
          <p:cNvPr id="14" name="Segnaposto contenuto 13"/>
          <p:cNvSpPr>
            <a:spLocks noGrp="1"/>
          </p:cNvSpPr>
          <p:nvPr>
            <p:ph idx="1"/>
          </p:nvPr>
        </p:nvSpPr>
        <p:spPr>
          <a:xfrm>
            <a:off x="1467548" y="1527048"/>
            <a:ext cx="10611674" cy="4675632"/>
          </a:xfrm>
        </p:spPr>
        <p:txBody>
          <a:bodyPr rtlCol="0">
            <a:normAutofit fontScale="92500" lnSpcReduction="10000"/>
          </a:bodyPr>
          <a:lstStyle/>
          <a:p>
            <a:pPr marL="0" indent="0">
              <a:lnSpc>
                <a:spcPct val="120000"/>
              </a:lnSpc>
              <a:spcBef>
                <a:spcPts val="0"/>
              </a:spcBef>
              <a:buNone/>
            </a:pPr>
            <a:r>
              <a:rPr lang="it-IT" sz="1200" b="1" dirty="0"/>
              <a:t>Video </a:t>
            </a:r>
            <a:r>
              <a:rPr lang="it-IT" sz="1200" b="1" dirty="0" err="1"/>
              <a:t>Superquark</a:t>
            </a:r>
            <a:r>
              <a:rPr lang="it-IT" sz="1200" b="1" dirty="0"/>
              <a:t> e Last Minute Market (5 min.)</a:t>
            </a:r>
          </a:p>
          <a:p>
            <a:pPr marL="0" indent="0">
              <a:lnSpc>
                <a:spcPct val="120000"/>
              </a:lnSpc>
              <a:spcBef>
                <a:spcPts val="0"/>
              </a:spcBef>
              <a:buNone/>
            </a:pPr>
            <a:r>
              <a:rPr lang="it-IT" sz="1200" dirty="0">
                <a:hlinkClick r:id="rId3"/>
              </a:rPr>
              <a:t>http://www.rai.it/dl/RaiTV/programmi/media/ContentItem-3ead0cf3-c3c0-4a9a-859d-693abbd5e01d.html#p=0</a:t>
            </a:r>
            <a:endParaRPr lang="it-IT" sz="1200" dirty="0"/>
          </a:p>
          <a:p>
            <a:pPr marL="0" indent="0">
              <a:lnSpc>
                <a:spcPct val="120000"/>
              </a:lnSpc>
              <a:spcBef>
                <a:spcPts val="0"/>
              </a:spcBef>
              <a:buNone/>
            </a:pPr>
            <a:endParaRPr lang="it-IT" sz="1200" dirty="0"/>
          </a:p>
          <a:p>
            <a:pPr marL="0" indent="0">
              <a:lnSpc>
                <a:spcPct val="120000"/>
              </a:lnSpc>
              <a:spcBef>
                <a:spcPts val="0"/>
              </a:spcBef>
              <a:buNone/>
            </a:pPr>
            <a:r>
              <a:rPr lang="it-IT" sz="1200" b="1" dirty="0"/>
              <a:t>Video della Commissione Europea (1 min.)</a:t>
            </a:r>
          </a:p>
          <a:p>
            <a:pPr marL="0" indent="0">
              <a:lnSpc>
                <a:spcPct val="120000"/>
              </a:lnSpc>
              <a:spcBef>
                <a:spcPts val="0"/>
              </a:spcBef>
              <a:buNone/>
            </a:pPr>
            <a:r>
              <a:rPr lang="it-IT" sz="1200" dirty="0">
                <a:hlinkClick r:id="rId4"/>
              </a:rPr>
              <a:t>http://ec.europa.eu/avservices/video/player.cfm?ref=I111438&amp;sitelang=en&amp;videolang=IT</a:t>
            </a:r>
            <a:endParaRPr lang="it-IT" sz="1200" dirty="0"/>
          </a:p>
          <a:p>
            <a:pPr marL="0" indent="0">
              <a:lnSpc>
                <a:spcPct val="120000"/>
              </a:lnSpc>
              <a:spcBef>
                <a:spcPts val="0"/>
              </a:spcBef>
              <a:buNone/>
            </a:pPr>
            <a:endParaRPr lang="it-IT" sz="1200" dirty="0"/>
          </a:p>
          <a:p>
            <a:pPr marL="0" indent="0">
              <a:lnSpc>
                <a:spcPct val="120000"/>
              </a:lnSpc>
              <a:spcBef>
                <a:spcPts val="0"/>
              </a:spcBef>
              <a:buNone/>
            </a:pPr>
            <a:r>
              <a:rPr lang="it-IT" sz="1200" b="1" dirty="0"/>
              <a:t>Video «</a:t>
            </a:r>
            <a:r>
              <a:rPr lang="it-IT" sz="1200" b="1" dirty="0" err="1"/>
              <a:t>Don't</a:t>
            </a:r>
            <a:r>
              <a:rPr lang="it-IT" sz="1200" b="1" dirty="0"/>
              <a:t> play with food» (4 min.)</a:t>
            </a:r>
          </a:p>
          <a:p>
            <a:pPr marL="0" indent="0">
              <a:lnSpc>
                <a:spcPct val="120000"/>
              </a:lnSpc>
              <a:spcBef>
                <a:spcPts val="0"/>
              </a:spcBef>
              <a:buNone/>
            </a:pPr>
            <a:r>
              <a:rPr lang="it-IT" sz="1200" dirty="0">
                <a:hlinkClick r:id="rId5"/>
              </a:rPr>
              <a:t>https://www.youtube.com/watch?v=wmvHi_W3F6c</a:t>
            </a:r>
            <a:endParaRPr lang="it-IT" sz="1200" dirty="0"/>
          </a:p>
          <a:p>
            <a:pPr marL="0" indent="0">
              <a:lnSpc>
                <a:spcPct val="120000"/>
              </a:lnSpc>
              <a:spcBef>
                <a:spcPts val="0"/>
              </a:spcBef>
              <a:buNone/>
            </a:pPr>
            <a:endParaRPr lang="it-IT" sz="1200" dirty="0"/>
          </a:p>
          <a:p>
            <a:pPr marL="0" indent="0">
              <a:lnSpc>
                <a:spcPct val="120000"/>
              </a:lnSpc>
              <a:spcBef>
                <a:spcPts val="0"/>
              </a:spcBef>
              <a:buNone/>
            </a:pPr>
            <a:r>
              <a:rPr lang="it-IT" sz="1200" b="1" dirty="0"/>
              <a:t>Video Barilla BFNC- Spreco alimentare (2 min.)</a:t>
            </a:r>
          </a:p>
          <a:p>
            <a:pPr marL="0" indent="0">
              <a:lnSpc>
                <a:spcPct val="120000"/>
              </a:lnSpc>
              <a:spcBef>
                <a:spcPts val="0"/>
              </a:spcBef>
              <a:buNone/>
            </a:pPr>
            <a:r>
              <a:rPr lang="it-IT" sz="1200" b="1" dirty="0">
                <a:hlinkClick r:id="rId6"/>
              </a:rPr>
              <a:t>https://www.youtube.com/watch?v=02bqd0AAZsY</a:t>
            </a:r>
            <a:endParaRPr lang="it-IT" sz="1200" b="1" dirty="0"/>
          </a:p>
          <a:p>
            <a:pPr marL="0" indent="0">
              <a:lnSpc>
                <a:spcPct val="120000"/>
              </a:lnSpc>
              <a:spcBef>
                <a:spcPts val="0"/>
              </a:spcBef>
              <a:buNone/>
            </a:pPr>
            <a:endParaRPr lang="it-IT" sz="1200" b="1" dirty="0"/>
          </a:p>
          <a:p>
            <a:pPr marL="0" indent="0">
              <a:lnSpc>
                <a:spcPct val="120000"/>
              </a:lnSpc>
              <a:spcBef>
                <a:spcPts val="0"/>
              </a:spcBef>
              <a:buNone/>
            </a:pPr>
            <a:r>
              <a:rPr lang="it-IT" sz="1200" b="1" dirty="0"/>
              <a:t>Video Barilla BCFN - L'acqua che mangiamo (impronta idrica) (2 min.)</a:t>
            </a:r>
          </a:p>
          <a:p>
            <a:pPr marL="0" indent="0">
              <a:lnSpc>
                <a:spcPct val="120000"/>
              </a:lnSpc>
              <a:spcBef>
                <a:spcPts val="0"/>
              </a:spcBef>
              <a:buNone/>
            </a:pPr>
            <a:r>
              <a:rPr lang="it-IT" sz="1200" b="1" dirty="0">
                <a:hlinkClick r:id="rId7"/>
              </a:rPr>
              <a:t>https://www.youtube.com/watch?v=uPEbT9P1g4o</a:t>
            </a:r>
            <a:endParaRPr lang="it-IT" sz="1200" b="1" dirty="0"/>
          </a:p>
          <a:p>
            <a:pPr marL="0" indent="0">
              <a:lnSpc>
                <a:spcPct val="120000"/>
              </a:lnSpc>
              <a:spcBef>
                <a:spcPts val="0"/>
              </a:spcBef>
              <a:buNone/>
            </a:pPr>
            <a:endParaRPr lang="it-IT" sz="1200" b="1" dirty="0"/>
          </a:p>
          <a:p>
            <a:pPr marL="0" indent="0">
              <a:lnSpc>
                <a:spcPct val="120000"/>
              </a:lnSpc>
              <a:spcBef>
                <a:spcPts val="0"/>
              </a:spcBef>
              <a:buNone/>
            </a:pPr>
            <a:r>
              <a:rPr lang="it-IT" sz="1200" b="1" dirty="0"/>
              <a:t>Video OMS Sicurezza alimentare (3.30 min.)</a:t>
            </a:r>
          </a:p>
          <a:p>
            <a:pPr marL="0" indent="0">
              <a:lnSpc>
                <a:spcPct val="120000"/>
              </a:lnSpc>
              <a:spcBef>
                <a:spcPts val="0"/>
              </a:spcBef>
              <a:buNone/>
            </a:pPr>
            <a:r>
              <a:rPr lang="it-IT" sz="1200" b="1" dirty="0">
                <a:hlinkClick r:id="rId8"/>
              </a:rPr>
              <a:t>https://www.youtube.com/watch?v=VdJQCpTPbpg</a:t>
            </a:r>
            <a:endParaRPr lang="it-IT" sz="1200" b="1" dirty="0"/>
          </a:p>
          <a:p>
            <a:pPr marL="0" indent="0">
              <a:lnSpc>
                <a:spcPct val="120000"/>
              </a:lnSpc>
              <a:spcBef>
                <a:spcPts val="0"/>
              </a:spcBef>
              <a:buNone/>
            </a:pPr>
            <a:endParaRPr lang="it-IT" sz="1200" b="1" dirty="0"/>
          </a:p>
          <a:p>
            <a:pPr marL="0" indent="0">
              <a:lnSpc>
                <a:spcPct val="120000"/>
              </a:lnSpc>
              <a:spcBef>
                <a:spcPts val="0"/>
              </a:spcBef>
              <a:buNone/>
            </a:pPr>
            <a:r>
              <a:rPr lang="it-IT" sz="1200" b="1" dirty="0"/>
              <a:t>Video FAO - Food </a:t>
            </a:r>
            <a:r>
              <a:rPr lang="it-IT" sz="1200" b="1" dirty="0" err="1"/>
              <a:t>wastage</a:t>
            </a:r>
            <a:r>
              <a:rPr lang="it-IT" sz="1200" b="1" dirty="0"/>
              <a:t> </a:t>
            </a:r>
            <a:r>
              <a:rPr lang="it-IT" sz="1200" b="1" dirty="0" err="1"/>
              <a:t>footprint</a:t>
            </a:r>
            <a:r>
              <a:rPr lang="it-IT" sz="1200" b="1" dirty="0"/>
              <a:t> 1 (ENG) (3 min.)</a:t>
            </a:r>
          </a:p>
          <a:p>
            <a:pPr marL="0" indent="0">
              <a:lnSpc>
                <a:spcPct val="120000"/>
              </a:lnSpc>
              <a:spcBef>
                <a:spcPts val="0"/>
              </a:spcBef>
              <a:buNone/>
            </a:pPr>
            <a:r>
              <a:rPr lang="it-IT" sz="1200" b="1" dirty="0">
                <a:hlinkClick r:id="rId9"/>
              </a:rPr>
              <a:t>https://www.youtube.com/watch?v=IoCVrkcaH6Q&amp;t=3s</a:t>
            </a:r>
            <a:endParaRPr lang="it-IT" sz="1200" b="1" dirty="0"/>
          </a:p>
          <a:p>
            <a:pPr marL="0" indent="0">
              <a:lnSpc>
                <a:spcPct val="120000"/>
              </a:lnSpc>
              <a:spcBef>
                <a:spcPts val="0"/>
              </a:spcBef>
              <a:buNone/>
            </a:pPr>
            <a:endParaRPr lang="it-IT" sz="1200" b="1" dirty="0"/>
          </a:p>
          <a:p>
            <a:pPr marL="0" indent="0">
              <a:lnSpc>
                <a:spcPct val="120000"/>
              </a:lnSpc>
              <a:spcBef>
                <a:spcPts val="0"/>
              </a:spcBef>
              <a:buNone/>
            </a:pPr>
            <a:r>
              <a:rPr lang="it-IT" sz="1200" b="1" dirty="0"/>
              <a:t>Video FAO - Food </a:t>
            </a:r>
            <a:r>
              <a:rPr lang="it-IT" sz="1200" b="1" dirty="0" err="1"/>
              <a:t>wastage</a:t>
            </a:r>
            <a:r>
              <a:rPr lang="it-IT" sz="1200" b="1" dirty="0"/>
              <a:t> </a:t>
            </a:r>
            <a:r>
              <a:rPr lang="it-IT" sz="1200" b="1" dirty="0" err="1"/>
              <a:t>footprint</a:t>
            </a:r>
            <a:r>
              <a:rPr lang="it-IT" sz="1200" b="1" dirty="0"/>
              <a:t> 2 (ENG) (3:40 min.)</a:t>
            </a:r>
          </a:p>
          <a:p>
            <a:pPr marL="0" indent="0">
              <a:lnSpc>
                <a:spcPct val="120000"/>
              </a:lnSpc>
              <a:spcBef>
                <a:spcPts val="0"/>
              </a:spcBef>
              <a:buNone/>
            </a:pPr>
            <a:r>
              <a:rPr lang="it-IT" sz="1200" b="1" dirty="0">
                <a:hlinkClick r:id="rId10"/>
              </a:rPr>
              <a:t>https://www.youtube.com/watch?v=Md3ddmtja6s</a:t>
            </a:r>
            <a:endParaRPr lang="it-IT" sz="1200" b="1" dirty="0"/>
          </a:p>
          <a:p>
            <a:pPr marL="0" indent="0">
              <a:lnSpc>
                <a:spcPct val="120000"/>
              </a:lnSpc>
              <a:spcBef>
                <a:spcPts val="0"/>
              </a:spcBef>
              <a:buNone/>
            </a:pPr>
            <a:endParaRPr lang="it-IT" sz="1200" b="1" dirty="0"/>
          </a:p>
          <a:p>
            <a:pPr marL="0" indent="0">
              <a:lnSpc>
                <a:spcPct val="120000"/>
              </a:lnSpc>
              <a:spcBef>
                <a:spcPts val="0"/>
              </a:spcBef>
              <a:buNone/>
            </a:pPr>
            <a:endParaRPr lang="it-IT" sz="1200" b="1" dirty="0"/>
          </a:p>
          <a:p>
            <a:pPr marL="0" indent="0">
              <a:lnSpc>
                <a:spcPct val="120000"/>
              </a:lnSpc>
              <a:spcBef>
                <a:spcPts val="0"/>
              </a:spcBef>
              <a:buNone/>
            </a:pPr>
            <a:endParaRPr lang="it-IT" sz="1200" b="1" dirty="0"/>
          </a:p>
          <a:p>
            <a:pPr marL="0" indent="0">
              <a:lnSpc>
                <a:spcPct val="120000"/>
              </a:lnSpc>
              <a:spcBef>
                <a:spcPts val="0"/>
              </a:spcBef>
              <a:buNone/>
            </a:pPr>
            <a:endParaRPr lang="it-IT" sz="1200" b="1" dirty="0"/>
          </a:p>
          <a:p>
            <a:pPr marL="0" indent="0">
              <a:lnSpc>
                <a:spcPct val="120000"/>
              </a:lnSpc>
              <a:spcBef>
                <a:spcPts val="0"/>
              </a:spcBef>
              <a:buNone/>
            </a:pPr>
            <a:endParaRPr lang="it-IT" sz="1200" b="1" dirty="0"/>
          </a:p>
          <a:p>
            <a:pPr marL="0" indent="0">
              <a:lnSpc>
                <a:spcPct val="120000"/>
              </a:lnSpc>
              <a:spcBef>
                <a:spcPts val="0"/>
              </a:spcBef>
              <a:buNone/>
            </a:pPr>
            <a:endParaRPr lang="it-IT" sz="1200" b="1" dirty="0"/>
          </a:p>
          <a:p>
            <a:pPr marL="0" indent="0">
              <a:lnSpc>
                <a:spcPct val="120000"/>
              </a:lnSpc>
              <a:spcBef>
                <a:spcPts val="0"/>
              </a:spcBef>
              <a:buNone/>
            </a:pPr>
            <a:endParaRPr lang="it-IT" sz="1200" dirty="0"/>
          </a:p>
          <a:p>
            <a:pPr marL="0" lvl="0" indent="0">
              <a:buNone/>
            </a:pPr>
            <a:endParaRPr lang="it-IT" sz="1200" dirty="0"/>
          </a:p>
          <a:p>
            <a:pPr marL="0" indent="0">
              <a:buNone/>
            </a:pPr>
            <a:endParaRPr lang="it-IT" sz="1200" dirty="0"/>
          </a:p>
          <a:p>
            <a:pPr marL="457200" indent="-457200">
              <a:buFont typeface="+mj-lt"/>
              <a:buAutoNum type="arabicPeriod"/>
            </a:pPr>
            <a:endParaRPr lang="it-IT" sz="1200" dirty="0"/>
          </a:p>
        </p:txBody>
      </p:sp>
      <p:pic>
        <p:nvPicPr>
          <p:cNvPr id="3" name="Immagine 2" descr="Immagine che contiene esterni, segnale, cielo, albero&#10;&#10;Descrizione generata con affidabilità molto elevata">
            <a:extLst>
              <a:ext uri="{FF2B5EF4-FFF2-40B4-BE49-F238E27FC236}">
                <a16:creationId xmlns:a16="http://schemas.microsoft.com/office/drawing/2014/main" xmlns="" id="{A78BDF84-7910-4BBF-847E-AD2C511A2F65}"/>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208723" y="5509593"/>
            <a:ext cx="288000" cy="180000"/>
          </a:xfrm>
          <a:prstGeom prst="rect">
            <a:avLst/>
          </a:prstGeom>
        </p:spPr>
      </p:pic>
      <p:pic>
        <p:nvPicPr>
          <p:cNvPr id="6" name="Immagine 5" descr="Immagine che contiene esterni, segnale, cielo, albero&#10;&#10;Descrizione generata con affidabilità molto elevata">
            <a:extLst>
              <a:ext uri="{FF2B5EF4-FFF2-40B4-BE49-F238E27FC236}">
                <a16:creationId xmlns:a16="http://schemas.microsoft.com/office/drawing/2014/main" xmlns="" id="{B3AA6BEB-5127-4958-AC42-FF9E9E595CC1}"/>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179548" y="4946076"/>
            <a:ext cx="288000" cy="180000"/>
          </a:xfrm>
          <a:prstGeom prst="rect">
            <a:avLst/>
          </a:prstGeom>
        </p:spPr>
      </p:pic>
      <p:pic>
        <p:nvPicPr>
          <p:cNvPr id="5" name="Immagine 4">
            <a:extLst>
              <a:ext uri="{FF2B5EF4-FFF2-40B4-BE49-F238E27FC236}">
                <a16:creationId xmlns:a16="http://schemas.microsoft.com/office/drawing/2014/main" xmlns="" id="{DF99FCD7-34AD-44AF-9905-1FB7F52F52BC}"/>
              </a:ext>
            </a:extLst>
          </p:cNvPr>
          <p:cNvPicPr>
            <a:picLocks noChangeAspect="1"/>
          </p:cNvPicPr>
          <p:nvPr/>
        </p:nvPicPr>
        <p:blipFill>
          <a:blip r:embed="rId12" cstate="print">
            <a:extLst>
              <a:ext uri="{28A0092B-C50C-407E-A947-70E740481C1C}">
                <a14:useLocalDpi xmlns:a14="http://schemas.microsoft.com/office/drawing/2010/main" xmlns="" val="0"/>
              </a:ext>
              <a:ext uri="{837473B0-CC2E-450A-ABE3-18F120FF3D39}">
                <a1611:picAttrSrcUrl xmlns:a1611="http://schemas.microsoft.com/office/drawing/2016/11/main" xmlns="" r:id="rId13"/>
              </a:ext>
            </a:extLst>
          </a:blip>
          <a:stretch>
            <a:fillRect/>
          </a:stretch>
        </p:blipFill>
        <p:spPr>
          <a:xfrm>
            <a:off x="1199723" y="4395122"/>
            <a:ext cx="270000" cy="180000"/>
          </a:xfrm>
          <a:prstGeom prst="rect">
            <a:avLst/>
          </a:prstGeom>
        </p:spPr>
      </p:pic>
      <p:pic>
        <p:nvPicPr>
          <p:cNvPr id="10" name="Immagine 9">
            <a:extLst>
              <a:ext uri="{FF2B5EF4-FFF2-40B4-BE49-F238E27FC236}">
                <a16:creationId xmlns:a16="http://schemas.microsoft.com/office/drawing/2014/main" xmlns="" id="{F20BB292-2F60-4764-879F-C4EB66400B2A}"/>
              </a:ext>
            </a:extLst>
          </p:cNvPr>
          <p:cNvPicPr>
            <a:picLocks noChangeAspect="1"/>
          </p:cNvPicPr>
          <p:nvPr/>
        </p:nvPicPr>
        <p:blipFill>
          <a:blip r:embed="rId12" cstate="print">
            <a:extLst>
              <a:ext uri="{28A0092B-C50C-407E-A947-70E740481C1C}">
                <a14:useLocalDpi xmlns:a14="http://schemas.microsoft.com/office/drawing/2010/main" xmlns="" val="0"/>
              </a:ext>
              <a:ext uri="{837473B0-CC2E-450A-ABE3-18F120FF3D39}">
                <a1611:picAttrSrcUrl xmlns:a1611="http://schemas.microsoft.com/office/drawing/2016/11/main" xmlns="" r:id="rId13"/>
              </a:ext>
            </a:extLst>
          </a:blip>
          <a:stretch>
            <a:fillRect/>
          </a:stretch>
        </p:blipFill>
        <p:spPr>
          <a:xfrm>
            <a:off x="1199723" y="3831605"/>
            <a:ext cx="270000" cy="180000"/>
          </a:xfrm>
          <a:prstGeom prst="rect">
            <a:avLst/>
          </a:prstGeom>
        </p:spPr>
      </p:pic>
      <p:pic>
        <p:nvPicPr>
          <p:cNvPr id="11" name="Immagine 10">
            <a:extLst>
              <a:ext uri="{FF2B5EF4-FFF2-40B4-BE49-F238E27FC236}">
                <a16:creationId xmlns:a16="http://schemas.microsoft.com/office/drawing/2014/main" xmlns="" id="{AD3179B3-FEF0-463A-A37A-4AE7170FF28E}"/>
              </a:ext>
            </a:extLst>
          </p:cNvPr>
          <p:cNvPicPr>
            <a:picLocks noChangeAspect="1"/>
          </p:cNvPicPr>
          <p:nvPr/>
        </p:nvPicPr>
        <p:blipFill>
          <a:blip r:embed="rId12" cstate="print">
            <a:extLst>
              <a:ext uri="{28A0092B-C50C-407E-A947-70E740481C1C}">
                <a14:useLocalDpi xmlns:a14="http://schemas.microsoft.com/office/drawing/2010/main" xmlns="" val="0"/>
              </a:ext>
              <a:ext uri="{837473B0-CC2E-450A-ABE3-18F120FF3D39}">
                <a1611:picAttrSrcUrl xmlns:a1611="http://schemas.microsoft.com/office/drawing/2016/11/main" xmlns="" r:id="rId13"/>
              </a:ext>
            </a:extLst>
          </a:blip>
          <a:stretch>
            <a:fillRect/>
          </a:stretch>
        </p:blipFill>
        <p:spPr>
          <a:xfrm>
            <a:off x="1208723" y="2713828"/>
            <a:ext cx="270000" cy="180000"/>
          </a:xfrm>
          <a:prstGeom prst="rect">
            <a:avLst/>
          </a:prstGeom>
        </p:spPr>
      </p:pic>
      <p:pic>
        <p:nvPicPr>
          <p:cNvPr id="12" name="Immagine 11">
            <a:extLst>
              <a:ext uri="{FF2B5EF4-FFF2-40B4-BE49-F238E27FC236}">
                <a16:creationId xmlns:a16="http://schemas.microsoft.com/office/drawing/2014/main" xmlns="" id="{1469E7A6-236D-4FD7-9D73-57D2F1F9E8E0}"/>
              </a:ext>
            </a:extLst>
          </p:cNvPr>
          <p:cNvPicPr>
            <a:picLocks noChangeAspect="1"/>
          </p:cNvPicPr>
          <p:nvPr/>
        </p:nvPicPr>
        <p:blipFill>
          <a:blip r:embed="rId12" cstate="print">
            <a:extLst>
              <a:ext uri="{28A0092B-C50C-407E-A947-70E740481C1C}">
                <a14:useLocalDpi xmlns:a14="http://schemas.microsoft.com/office/drawing/2010/main" xmlns="" val="0"/>
              </a:ext>
              <a:ext uri="{837473B0-CC2E-450A-ABE3-18F120FF3D39}">
                <a1611:picAttrSrcUrl xmlns:a1611="http://schemas.microsoft.com/office/drawing/2016/11/main" xmlns="" r:id="rId13"/>
              </a:ext>
            </a:extLst>
          </a:blip>
          <a:stretch>
            <a:fillRect/>
          </a:stretch>
        </p:blipFill>
        <p:spPr>
          <a:xfrm>
            <a:off x="1208723" y="2153120"/>
            <a:ext cx="270000" cy="180000"/>
          </a:xfrm>
          <a:prstGeom prst="rect">
            <a:avLst/>
          </a:prstGeom>
        </p:spPr>
      </p:pic>
      <p:pic>
        <p:nvPicPr>
          <p:cNvPr id="15" name="Immagine 14">
            <a:extLst>
              <a:ext uri="{FF2B5EF4-FFF2-40B4-BE49-F238E27FC236}">
                <a16:creationId xmlns:a16="http://schemas.microsoft.com/office/drawing/2014/main" xmlns="" id="{92F73D73-2376-4606-A723-23D79AE75D27}"/>
              </a:ext>
            </a:extLst>
          </p:cNvPr>
          <p:cNvPicPr>
            <a:picLocks noChangeAspect="1"/>
          </p:cNvPicPr>
          <p:nvPr/>
        </p:nvPicPr>
        <p:blipFill>
          <a:blip r:embed="rId12" cstate="print">
            <a:extLst>
              <a:ext uri="{28A0092B-C50C-407E-A947-70E740481C1C}">
                <a14:useLocalDpi xmlns:a14="http://schemas.microsoft.com/office/drawing/2010/main" xmlns="" val="0"/>
              </a:ext>
              <a:ext uri="{837473B0-CC2E-450A-ABE3-18F120FF3D39}">
                <a1611:picAttrSrcUrl xmlns:a1611="http://schemas.microsoft.com/office/drawing/2016/11/main" xmlns="" r:id="rId13"/>
              </a:ext>
            </a:extLst>
          </a:blip>
          <a:stretch>
            <a:fillRect/>
          </a:stretch>
        </p:blipFill>
        <p:spPr>
          <a:xfrm>
            <a:off x="1208723" y="1587756"/>
            <a:ext cx="270000" cy="180000"/>
          </a:xfrm>
          <a:prstGeom prst="rect">
            <a:avLst/>
          </a:prstGeom>
        </p:spPr>
      </p:pic>
      <p:pic>
        <p:nvPicPr>
          <p:cNvPr id="16" name="Immagine 15">
            <a:extLst>
              <a:ext uri="{FF2B5EF4-FFF2-40B4-BE49-F238E27FC236}">
                <a16:creationId xmlns:a16="http://schemas.microsoft.com/office/drawing/2014/main" xmlns="" id="{EB98B193-4D9B-4BE6-B507-DE6C1E3F1544}"/>
              </a:ext>
            </a:extLst>
          </p:cNvPr>
          <p:cNvPicPr>
            <a:picLocks noChangeAspect="1"/>
          </p:cNvPicPr>
          <p:nvPr/>
        </p:nvPicPr>
        <p:blipFill>
          <a:blip r:embed="rId12" cstate="print">
            <a:extLst>
              <a:ext uri="{28A0092B-C50C-407E-A947-70E740481C1C}">
                <a14:useLocalDpi xmlns:a14="http://schemas.microsoft.com/office/drawing/2010/main" xmlns="" val="0"/>
              </a:ext>
              <a:ext uri="{837473B0-CC2E-450A-ABE3-18F120FF3D39}">
                <a1611:picAttrSrcUrl xmlns:a1611="http://schemas.microsoft.com/office/drawing/2016/11/main" xmlns="" r:id="rId13"/>
              </a:ext>
            </a:extLst>
          </a:blip>
          <a:stretch>
            <a:fillRect/>
          </a:stretch>
        </p:blipFill>
        <p:spPr>
          <a:xfrm>
            <a:off x="1199723" y="3274421"/>
            <a:ext cx="270000" cy="180000"/>
          </a:xfrm>
          <a:prstGeom prst="rect">
            <a:avLst/>
          </a:prstGeom>
        </p:spPr>
      </p:pic>
    </p:spTree>
    <p:extLst>
      <p:ext uri="{BB962C8B-B14F-4D97-AF65-F5344CB8AC3E}">
        <p14:creationId xmlns:p14="http://schemas.microsoft.com/office/powerpoint/2010/main" xmlns="" val="1457069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lvl="0"/>
            <a:r>
              <a:rPr lang="it-IT" dirty="0"/>
              <a:t>1. Quanto cibo sprechiamo in tutto il mondo?</a:t>
            </a:r>
          </a:p>
        </p:txBody>
      </p:sp>
      <p:sp>
        <p:nvSpPr>
          <p:cNvPr id="14" name="Segnaposto contenuto 13"/>
          <p:cNvSpPr>
            <a:spLocks noGrp="1"/>
          </p:cNvSpPr>
          <p:nvPr>
            <p:ph idx="1"/>
          </p:nvPr>
        </p:nvSpPr>
        <p:spPr>
          <a:xfrm>
            <a:off x="1065214" y="1752600"/>
            <a:ext cx="10058400" cy="4229100"/>
          </a:xfrm>
        </p:spPr>
        <p:txBody>
          <a:bodyPr rtlCol="0">
            <a:normAutofit/>
          </a:bodyPr>
          <a:lstStyle/>
          <a:p>
            <a:pPr marL="457200" lvl="0" indent="-457200">
              <a:lnSpc>
                <a:spcPct val="300000"/>
              </a:lnSpc>
              <a:buFont typeface="+mj-lt"/>
              <a:buAutoNum type="arabicPeriod"/>
            </a:pPr>
            <a:r>
              <a:rPr lang="it-IT" dirty="0"/>
              <a:t>Un terzo di tutto il cibo viene gettato. </a:t>
            </a:r>
          </a:p>
          <a:p>
            <a:pPr marL="457200" lvl="0" indent="-457200">
              <a:lnSpc>
                <a:spcPct val="300000"/>
              </a:lnSpc>
              <a:buFont typeface="+mj-lt"/>
              <a:buAutoNum type="arabicPeriod"/>
            </a:pPr>
            <a:r>
              <a:rPr lang="it-IT" dirty="0"/>
              <a:t>Circa la metà di tutto il cibo prodotto.</a:t>
            </a:r>
          </a:p>
          <a:p>
            <a:pPr marL="457200" lvl="0" indent="-457200">
              <a:lnSpc>
                <a:spcPct val="300000"/>
              </a:lnSpc>
              <a:buFont typeface="+mj-lt"/>
              <a:buAutoNum type="arabicPeriod"/>
            </a:pPr>
            <a:r>
              <a:rPr lang="it-IT" dirty="0"/>
              <a:t>Non molto, «soltanto» il 10%.</a:t>
            </a:r>
          </a:p>
        </p:txBody>
      </p:sp>
      <p:pic>
        <p:nvPicPr>
          <p:cNvPr id="3" name="Elemento grafico 2" descr="Mela">
            <a:extLst>
              <a:ext uri="{FF2B5EF4-FFF2-40B4-BE49-F238E27FC236}">
                <a16:creationId xmlns:a16="http://schemas.microsoft.com/office/drawing/2014/main" xmlns="" id="{AC8650B5-0F9E-4242-AEB1-4C021D51262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7833360" y="2002536"/>
            <a:ext cx="914400" cy="914400"/>
          </a:xfrm>
          <a:prstGeom prst="rect">
            <a:avLst/>
          </a:prstGeom>
        </p:spPr>
      </p:pic>
      <p:pic>
        <p:nvPicPr>
          <p:cNvPr id="6" name="Elemento grafico 5" descr="Mela">
            <a:extLst>
              <a:ext uri="{FF2B5EF4-FFF2-40B4-BE49-F238E27FC236}">
                <a16:creationId xmlns:a16="http://schemas.microsoft.com/office/drawing/2014/main" xmlns="" id="{33FAC394-6812-44E0-BDC4-5908FF99095D}"/>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8644128" y="2002536"/>
            <a:ext cx="914400" cy="914400"/>
          </a:xfrm>
          <a:prstGeom prst="rect">
            <a:avLst/>
          </a:prstGeom>
        </p:spPr>
      </p:pic>
      <p:pic>
        <p:nvPicPr>
          <p:cNvPr id="7" name="Elemento grafico 6" descr="Mela">
            <a:extLst>
              <a:ext uri="{FF2B5EF4-FFF2-40B4-BE49-F238E27FC236}">
                <a16:creationId xmlns:a16="http://schemas.microsoft.com/office/drawing/2014/main" xmlns="" id="{ACE92CDC-E65B-4C1C-AD00-291756E961F5}"/>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9426671" y="2002536"/>
            <a:ext cx="914400" cy="914400"/>
          </a:xfrm>
          <a:prstGeom prst="rect">
            <a:avLst/>
          </a:prstGeom>
        </p:spPr>
      </p:pic>
      <p:pic>
        <p:nvPicPr>
          <p:cNvPr id="5" name="Elemento grafico 4" descr="Chiudi">
            <a:extLst>
              <a:ext uri="{FF2B5EF4-FFF2-40B4-BE49-F238E27FC236}">
                <a16:creationId xmlns:a16="http://schemas.microsoft.com/office/drawing/2014/main" xmlns="" id="{41B56D40-6AEF-4806-92B0-8E0438BB8D17}"/>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9311974" y="1911599"/>
            <a:ext cx="1143793" cy="1143793"/>
          </a:xfrm>
          <a:prstGeom prst="rect">
            <a:avLst/>
          </a:prstGeom>
        </p:spPr>
      </p:pic>
      <p:pic>
        <p:nvPicPr>
          <p:cNvPr id="21" name="Elemento grafico 20" descr="Mela">
            <a:extLst>
              <a:ext uri="{FF2B5EF4-FFF2-40B4-BE49-F238E27FC236}">
                <a16:creationId xmlns:a16="http://schemas.microsoft.com/office/drawing/2014/main" xmlns="" id="{8862E7F4-7406-4352-B193-EA6D761186B0}"/>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7729728" y="3169692"/>
            <a:ext cx="914400" cy="914400"/>
          </a:xfrm>
          <a:prstGeom prst="rect">
            <a:avLst/>
          </a:prstGeom>
        </p:spPr>
      </p:pic>
      <p:pic>
        <p:nvPicPr>
          <p:cNvPr id="22" name="Elemento grafico 21" descr="Mela">
            <a:extLst>
              <a:ext uri="{FF2B5EF4-FFF2-40B4-BE49-F238E27FC236}">
                <a16:creationId xmlns:a16="http://schemas.microsoft.com/office/drawing/2014/main" xmlns="" id="{40113D95-7BC7-4D2A-9A3E-AAE00DE8B5AB}"/>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8540496" y="3169692"/>
            <a:ext cx="914400" cy="914400"/>
          </a:xfrm>
          <a:prstGeom prst="rect">
            <a:avLst/>
          </a:prstGeom>
        </p:spPr>
      </p:pic>
      <p:pic>
        <p:nvPicPr>
          <p:cNvPr id="24" name="Elemento grafico 23" descr="Chiudi">
            <a:extLst>
              <a:ext uri="{FF2B5EF4-FFF2-40B4-BE49-F238E27FC236}">
                <a16:creationId xmlns:a16="http://schemas.microsoft.com/office/drawing/2014/main" xmlns="" id="{96EBBCEB-A16A-41B2-96A5-4FFD6245B368}"/>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8414735" y="3145536"/>
            <a:ext cx="1143793" cy="1143793"/>
          </a:xfrm>
          <a:prstGeom prst="rect">
            <a:avLst/>
          </a:prstGeom>
        </p:spPr>
      </p:pic>
      <p:pic>
        <p:nvPicPr>
          <p:cNvPr id="25" name="Elemento grafico 24" descr="Mela">
            <a:extLst>
              <a:ext uri="{FF2B5EF4-FFF2-40B4-BE49-F238E27FC236}">
                <a16:creationId xmlns:a16="http://schemas.microsoft.com/office/drawing/2014/main" xmlns="" id="{D30672C0-F8F9-40FA-B5DC-89272825EB0C}"/>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6471132" y="4782312"/>
            <a:ext cx="524028" cy="524028"/>
          </a:xfrm>
          <a:prstGeom prst="rect">
            <a:avLst/>
          </a:prstGeom>
        </p:spPr>
      </p:pic>
      <p:pic>
        <p:nvPicPr>
          <p:cNvPr id="26" name="Elemento grafico 25" descr="Mela">
            <a:extLst>
              <a:ext uri="{FF2B5EF4-FFF2-40B4-BE49-F238E27FC236}">
                <a16:creationId xmlns:a16="http://schemas.microsoft.com/office/drawing/2014/main" xmlns="" id="{5BE1CB57-D764-4B81-B96A-002A56C7E916}"/>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6897852" y="4782312"/>
            <a:ext cx="524028" cy="524028"/>
          </a:xfrm>
          <a:prstGeom prst="rect">
            <a:avLst/>
          </a:prstGeom>
        </p:spPr>
      </p:pic>
      <p:pic>
        <p:nvPicPr>
          <p:cNvPr id="27" name="Elemento grafico 26" descr="Mela">
            <a:extLst>
              <a:ext uri="{FF2B5EF4-FFF2-40B4-BE49-F238E27FC236}">
                <a16:creationId xmlns:a16="http://schemas.microsoft.com/office/drawing/2014/main" xmlns="" id="{C1AEB9DA-0E4F-4005-B250-3A3FAFCE5B78}"/>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7324572" y="4782312"/>
            <a:ext cx="524028" cy="524028"/>
          </a:xfrm>
          <a:prstGeom prst="rect">
            <a:avLst/>
          </a:prstGeom>
        </p:spPr>
      </p:pic>
      <p:pic>
        <p:nvPicPr>
          <p:cNvPr id="28" name="Elemento grafico 27" descr="Mela">
            <a:extLst>
              <a:ext uri="{FF2B5EF4-FFF2-40B4-BE49-F238E27FC236}">
                <a16:creationId xmlns:a16="http://schemas.microsoft.com/office/drawing/2014/main" xmlns="" id="{7DD76C6C-CB70-4AE3-B375-DBBA193E41F3}"/>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7729728" y="4782312"/>
            <a:ext cx="524028" cy="524028"/>
          </a:xfrm>
          <a:prstGeom prst="rect">
            <a:avLst/>
          </a:prstGeom>
        </p:spPr>
      </p:pic>
      <p:pic>
        <p:nvPicPr>
          <p:cNvPr id="29" name="Elemento grafico 28" descr="Mela">
            <a:extLst>
              <a:ext uri="{FF2B5EF4-FFF2-40B4-BE49-F238E27FC236}">
                <a16:creationId xmlns:a16="http://schemas.microsoft.com/office/drawing/2014/main" xmlns="" id="{ECD4E2E0-5251-4D90-A773-F26AB3E145A1}"/>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8152218" y="4782312"/>
            <a:ext cx="524028" cy="524028"/>
          </a:xfrm>
          <a:prstGeom prst="rect">
            <a:avLst/>
          </a:prstGeom>
        </p:spPr>
      </p:pic>
      <p:pic>
        <p:nvPicPr>
          <p:cNvPr id="30" name="Elemento grafico 29" descr="Mela">
            <a:extLst>
              <a:ext uri="{FF2B5EF4-FFF2-40B4-BE49-F238E27FC236}">
                <a16:creationId xmlns:a16="http://schemas.microsoft.com/office/drawing/2014/main" xmlns="" id="{5DD1AA96-9CDD-4765-835D-8B50C77F640D}"/>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8553144" y="4782312"/>
            <a:ext cx="524028" cy="524028"/>
          </a:xfrm>
          <a:prstGeom prst="rect">
            <a:avLst/>
          </a:prstGeom>
        </p:spPr>
      </p:pic>
      <p:pic>
        <p:nvPicPr>
          <p:cNvPr id="31" name="Elemento grafico 30" descr="Mela">
            <a:extLst>
              <a:ext uri="{FF2B5EF4-FFF2-40B4-BE49-F238E27FC236}">
                <a16:creationId xmlns:a16="http://schemas.microsoft.com/office/drawing/2014/main" xmlns="" id="{8944487D-DD81-4362-B750-BC8F83415351}"/>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8979864" y="4782312"/>
            <a:ext cx="524028" cy="524028"/>
          </a:xfrm>
          <a:prstGeom prst="rect">
            <a:avLst/>
          </a:prstGeom>
        </p:spPr>
      </p:pic>
      <p:pic>
        <p:nvPicPr>
          <p:cNvPr id="32" name="Elemento grafico 31" descr="Mela">
            <a:extLst>
              <a:ext uri="{FF2B5EF4-FFF2-40B4-BE49-F238E27FC236}">
                <a16:creationId xmlns:a16="http://schemas.microsoft.com/office/drawing/2014/main" xmlns="" id="{3BEC858E-69DD-4A31-871F-9A2C047DAC36}"/>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9406584" y="4782312"/>
            <a:ext cx="524028" cy="524028"/>
          </a:xfrm>
          <a:prstGeom prst="rect">
            <a:avLst/>
          </a:prstGeom>
        </p:spPr>
      </p:pic>
      <p:pic>
        <p:nvPicPr>
          <p:cNvPr id="33" name="Elemento grafico 32" descr="Mela">
            <a:extLst>
              <a:ext uri="{FF2B5EF4-FFF2-40B4-BE49-F238E27FC236}">
                <a16:creationId xmlns:a16="http://schemas.microsoft.com/office/drawing/2014/main" xmlns="" id="{318DE2D3-3C03-4A9B-B3A8-EDD2CE39B042}"/>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9811740" y="4782312"/>
            <a:ext cx="524028" cy="524028"/>
          </a:xfrm>
          <a:prstGeom prst="rect">
            <a:avLst/>
          </a:prstGeom>
        </p:spPr>
      </p:pic>
      <p:pic>
        <p:nvPicPr>
          <p:cNvPr id="34" name="Elemento grafico 33" descr="Mela">
            <a:extLst>
              <a:ext uri="{FF2B5EF4-FFF2-40B4-BE49-F238E27FC236}">
                <a16:creationId xmlns:a16="http://schemas.microsoft.com/office/drawing/2014/main" xmlns="" id="{2673E4FA-FA35-4296-9088-03C029C71A60}"/>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10234230" y="4782312"/>
            <a:ext cx="524028" cy="524028"/>
          </a:xfrm>
          <a:prstGeom prst="rect">
            <a:avLst/>
          </a:prstGeom>
        </p:spPr>
      </p:pic>
      <p:pic>
        <p:nvPicPr>
          <p:cNvPr id="35" name="Elemento grafico 34" descr="Chiudi">
            <a:extLst>
              <a:ext uri="{FF2B5EF4-FFF2-40B4-BE49-F238E27FC236}">
                <a16:creationId xmlns:a16="http://schemas.microsoft.com/office/drawing/2014/main" xmlns="" id="{C165778C-B321-4D53-B3AC-AD51C89D34B6}"/>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10243556" y="4854230"/>
            <a:ext cx="524028" cy="524028"/>
          </a:xfrm>
          <a:prstGeom prst="rect">
            <a:avLst/>
          </a:prstGeom>
        </p:spPr>
      </p:pic>
      <p:sp>
        <p:nvSpPr>
          <p:cNvPr id="10" name="Rettangolo 9">
            <a:extLst>
              <a:ext uri="{FF2B5EF4-FFF2-40B4-BE49-F238E27FC236}">
                <a16:creationId xmlns:a16="http://schemas.microsoft.com/office/drawing/2014/main" xmlns="" id="{8FF47D27-2DE4-4D34-BE10-93ABB359BF2B}"/>
              </a:ext>
            </a:extLst>
          </p:cNvPr>
          <p:cNvSpPr/>
          <p:nvPr/>
        </p:nvSpPr>
        <p:spPr>
          <a:xfrm>
            <a:off x="6556655" y="5378258"/>
            <a:ext cx="352982" cy="369332"/>
          </a:xfrm>
          <a:prstGeom prst="rect">
            <a:avLst/>
          </a:prstGeom>
        </p:spPr>
        <p:txBody>
          <a:bodyPr wrap="none">
            <a:spAutoFit/>
          </a:bodyPr>
          <a:lstStyle/>
          <a:p>
            <a:r>
              <a:rPr lang="it-IT" dirty="0">
                <a:solidFill>
                  <a:schemeClr val="tx2"/>
                </a:solidFill>
              </a:rPr>
              <a:t>1</a:t>
            </a:r>
          </a:p>
        </p:txBody>
      </p:sp>
      <p:sp>
        <p:nvSpPr>
          <p:cNvPr id="36" name="Rettangolo 35">
            <a:extLst>
              <a:ext uri="{FF2B5EF4-FFF2-40B4-BE49-F238E27FC236}">
                <a16:creationId xmlns:a16="http://schemas.microsoft.com/office/drawing/2014/main" xmlns="" id="{4CE65670-B4A7-4C5B-9185-2261F42C66E3}"/>
              </a:ext>
            </a:extLst>
          </p:cNvPr>
          <p:cNvSpPr/>
          <p:nvPr/>
        </p:nvSpPr>
        <p:spPr>
          <a:xfrm>
            <a:off x="6971590" y="5378258"/>
            <a:ext cx="352982" cy="369332"/>
          </a:xfrm>
          <a:prstGeom prst="rect">
            <a:avLst/>
          </a:prstGeom>
        </p:spPr>
        <p:txBody>
          <a:bodyPr wrap="none">
            <a:spAutoFit/>
          </a:bodyPr>
          <a:lstStyle/>
          <a:p>
            <a:r>
              <a:rPr lang="it-IT" dirty="0">
                <a:solidFill>
                  <a:schemeClr val="tx2"/>
                </a:solidFill>
              </a:rPr>
              <a:t>2</a:t>
            </a:r>
          </a:p>
        </p:txBody>
      </p:sp>
      <p:sp>
        <p:nvSpPr>
          <p:cNvPr id="37" name="Rettangolo 36">
            <a:extLst>
              <a:ext uri="{FF2B5EF4-FFF2-40B4-BE49-F238E27FC236}">
                <a16:creationId xmlns:a16="http://schemas.microsoft.com/office/drawing/2014/main" xmlns="" id="{F0A6518E-380D-400B-813F-BF7DFC7CD368}"/>
              </a:ext>
            </a:extLst>
          </p:cNvPr>
          <p:cNvSpPr/>
          <p:nvPr/>
        </p:nvSpPr>
        <p:spPr>
          <a:xfrm>
            <a:off x="7365800" y="5378258"/>
            <a:ext cx="352982" cy="369332"/>
          </a:xfrm>
          <a:prstGeom prst="rect">
            <a:avLst/>
          </a:prstGeom>
        </p:spPr>
        <p:txBody>
          <a:bodyPr wrap="none">
            <a:spAutoFit/>
          </a:bodyPr>
          <a:lstStyle/>
          <a:p>
            <a:r>
              <a:rPr lang="it-IT" dirty="0">
                <a:solidFill>
                  <a:schemeClr val="tx2"/>
                </a:solidFill>
              </a:rPr>
              <a:t>3</a:t>
            </a:r>
          </a:p>
        </p:txBody>
      </p:sp>
      <p:sp>
        <p:nvSpPr>
          <p:cNvPr id="38" name="Rettangolo 37">
            <a:extLst>
              <a:ext uri="{FF2B5EF4-FFF2-40B4-BE49-F238E27FC236}">
                <a16:creationId xmlns:a16="http://schemas.microsoft.com/office/drawing/2014/main" xmlns="" id="{CC3C9750-A3D7-4315-8FC7-71FEA359550F}"/>
              </a:ext>
            </a:extLst>
          </p:cNvPr>
          <p:cNvSpPr/>
          <p:nvPr/>
        </p:nvSpPr>
        <p:spPr>
          <a:xfrm>
            <a:off x="7815251" y="5378258"/>
            <a:ext cx="352982" cy="369332"/>
          </a:xfrm>
          <a:prstGeom prst="rect">
            <a:avLst/>
          </a:prstGeom>
        </p:spPr>
        <p:txBody>
          <a:bodyPr wrap="none">
            <a:spAutoFit/>
          </a:bodyPr>
          <a:lstStyle/>
          <a:p>
            <a:r>
              <a:rPr lang="it-IT" dirty="0">
                <a:solidFill>
                  <a:schemeClr val="tx2"/>
                </a:solidFill>
              </a:rPr>
              <a:t>4</a:t>
            </a:r>
          </a:p>
        </p:txBody>
      </p:sp>
      <p:sp>
        <p:nvSpPr>
          <p:cNvPr id="39" name="Rettangolo 38">
            <a:extLst>
              <a:ext uri="{FF2B5EF4-FFF2-40B4-BE49-F238E27FC236}">
                <a16:creationId xmlns:a16="http://schemas.microsoft.com/office/drawing/2014/main" xmlns="" id="{CACD9340-3BCC-4917-B004-129BAB231941}"/>
              </a:ext>
            </a:extLst>
          </p:cNvPr>
          <p:cNvSpPr/>
          <p:nvPr/>
        </p:nvSpPr>
        <p:spPr>
          <a:xfrm>
            <a:off x="8262568" y="5378258"/>
            <a:ext cx="352982" cy="369332"/>
          </a:xfrm>
          <a:prstGeom prst="rect">
            <a:avLst/>
          </a:prstGeom>
        </p:spPr>
        <p:txBody>
          <a:bodyPr wrap="none">
            <a:spAutoFit/>
          </a:bodyPr>
          <a:lstStyle/>
          <a:p>
            <a:r>
              <a:rPr lang="it-IT" dirty="0">
                <a:solidFill>
                  <a:schemeClr val="tx2"/>
                </a:solidFill>
              </a:rPr>
              <a:t>5</a:t>
            </a:r>
          </a:p>
        </p:txBody>
      </p:sp>
      <p:sp>
        <p:nvSpPr>
          <p:cNvPr id="40" name="Rettangolo 39">
            <a:extLst>
              <a:ext uri="{FF2B5EF4-FFF2-40B4-BE49-F238E27FC236}">
                <a16:creationId xmlns:a16="http://schemas.microsoft.com/office/drawing/2014/main" xmlns="" id="{193EE5C3-6AAF-49BF-AAF2-A984E437BF14}"/>
              </a:ext>
            </a:extLst>
          </p:cNvPr>
          <p:cNvSpPr/>
          <p:nvPr/>
        </p:nvSpPr>
        <p:spPr>
          <a:xfrm>
            <a:off x="8659503" y="5378258"/>
            <a:ext cx="352982" cy="369332"/>
          </a:xfrm>
          <a:prstGeom prst="rect">
            <a:avLst/>
          </a:prstGeom>
        </p:spPr>
        <p:txBody>
          <a:bodyPr wrap="none">
            <a:spAutoFit/>
          </a:bodyPr>
          <a:lstStyle/>
          <a:p>
            <a:r>
              <a:rPr lang="it-IT" dirty="0">
                <a:solidFill>
                  <a:schemeClr val="tx2"/>
                </a:solidFill>
              </a:rPr>
              <a:t>6</a:t>
            </a:r>
          </a:p>
        </p:txBody>
      </p:sp>
      <p:sp>
        <p:nvSpPr>
          <p:cNvPr id="41" name="Rettangolo 40">
            <a:extLst>
              <a:ext uri="{FF2B5EF4-FFF2-40B4-BE49-F238E27FC236}">
                <a16:creationId xmlns:a16="http://schemas.microsoft.com/office/drawing/2014/main" xmlns="" id="{7B1FD3CC-2774-4FCC-AE18-80E2112B9585}"/>
              </a:ext>
            </a:extLst>
          </p:cNvPr>
          <p:cNvSpPr/>
          <p:nvPr/>
        </p:nvSpPr>
        <p:spPr>
          <a:xfrm>
            <a:off x="9076571" y="5350274"/>
            <a:ext cx="352982" cy="369332"/>
          </a:xfrm>
          <a:prstGeom prst="rect">
            <a:avLst/>
          </a:prstGeom>
        </p:spPr>
        <p:txBody>
          <a:bodyPr wrap="none">
            <a:spAutoFit/>
          </a:bodyPr>
          <a:lstStyle/>
          <a:p>
            <a:r>
              <a:rPr lang="it-IT" dirty="0">
                <a:solidFill>
                  <a:schemeClr val="tx2"/>
                </a:solidFill>
              </a:rPr>
              <a:t>7</a:t>
            </a:r>
          </a:p>
        </p:txBody>
      </p:sp>
      <p:sp>
        <p:nvSpPr>
          <p:cNvPr id="42" name="Rettangolo 41">
            <a:extLst>
              <a:ext uri="{FF2B5EF4-FFF2-40B4-BE49-F238E27FC236}">
                <a16:creationId xmlns:a16="http://schemas.microsoft.com/office/drawing/2014/main" xmlns="" id="{47128760-6EC1-4D83-996F-645E26B51145}"/>
              </a:ext>
            </a:extLst>
          </p:cNvPr>
          <p:cNvSpPr/>
          <p:nvPr/>
        </p:nvSpPr>
        <p:spPr>
          <a:xfrm>
            <a:off x="9513577" y="5350274"/>
            <a:ext cx="352982" cy="369332"/>
          </a:xfrm>
          <a:prstGeom prst="rect">
            <a:avLst/>
          </a:prstGeom>
        </p:spPr>
        <p:txBody>
          <a:bodyPr wrap="none">
            <a:spAutoFit/>
          </a:bodyPr>
          <a:lstStyle/>
          <a:p>
            <a:r>
              <a:rPr lang="it-IT" dirty="0">
                <a:solidFill>
                  <a:schemeClr val="tx2"/>
                </a:solidFill>
              </a:rPr>
              <a:t>8</a:t>
            </a:r>
          </a:p>
        </p:txBody>
      </p:sp>
      <p:sp>
        <p:nvSpPr>
          <p:cNvPr id="43" name="Rettangolo 42">
            <a:extLst>
              <a:ext uri="{FF2B5EF4-FFF2-40B4-BE49-F238E27FC236}">
                <a16:creationId xmlns:a16="http://schemas.microsoft.com/office/drawing/2014/main" xmlns="" id="{4C8817BB-A976-45A5-8749-3C2ED66758A6}"/>
              </a:ext>
            </a:extLst>
          </p:cNvPr>
          <p:cNvSpPr/>
          <p:nvPr/>
        </p:nvSpPr>
        <p:spPr>
          <a:xfrm>
            <a:off x="9849352" y="5364266"/>
            <a:ext cx="352982" cy="369332"/>
          </a:xfrm>
          <a:prstGeom prst="rect">
            <a:avLst/>
          </a:prstGeom>
        </p:spPr>
        <p:txBody>
          <a:bodyPr wrap="none">
            <a:spAutoFit/>
          </a:bodyPr>
          <a:lstStyle/>
          <a:p>
            <a:r>
              <a:rPr lang="it-IT" dirty="0">
                <a:solidFill>
                  <a:schemeClr val="tx2"/>
                </a:solidFill>
              </a:rPr>
              <a:t>9</a:t>
            </a:r>
          </a:p>
        </p:txBody>
      </p:sp>
      <p:sp>
        <p:nvSpPr>
          <p:cNvPr id="44" name="Rettangolo 43">
            <a:extLst>
              <a:ext uri="{FF2B5EF4-FFF2-40B4-BE49-F238E27FC236}">
                <a16:creationId xmlns:a16="http://schemas.microsoft.com/office/drawing/2014/main" xmlns="" id="{AEE2C3D1-B72C-4EFE-888D-D56E9576DCD8}"/>
              </a:ext>
            </a:extLst>
          </p:cNvPr>
          <p:cNvSpPr/>
          <p:nvPr/>
        </p:nvSpPr>
        <p:spPr>
          <a:xfrm>
            <a:off x="10246287" y="5364266"/>
            <a:ext cx="521297" cy="369332"/>
          </a:xfrm>
          <a:prstGeom prst="rect">
            <a:avLst/>
          </a:prstGeom>
        </p:spPr>
        <p:txBody>
          <a:bodyPr wrap="none">
            <a:spAutoFit/>
          </a:bodyPr>
          <a:lstStyle/>
          <a:p>
            <a:r>
              <a:rPr lang="it-IT" dirty="0">
                <a:solidFill>
                  <a:schemeClr val="tx2"/>
                </a:solidFill>
              </a:rPr>
              <a:t>10</a:t>
            </a:r>
          </a:p>
        </p:txBody>
      </p:sp>
    </p:spTree>
    <p:extLst>
      <p:ext uri="{BB962C8B-B14F-4D97-AF65-F5344CB8AC3E}">
        <p14:creationId xmlns:p14="http://schemas.microsoft.com/office/powerpoint/2010/main" xmlns="" val="179091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92891" y="1031195"/>
            <a:ext cx="3840480" cy="2103120"/>
          </a:xfrm>
        </p:spPr>
        <p:txBody>
          <a:bodyPr rtlCol="0" anchor="t"/>
          <a:lstStyle/>
          <a:p>
            <a:pPr rtl="0"/>
            <a:r>
              <a:rPr lang="it-IT" dirty="0"/>
              <a:t>Un terzo di tutto il cibo viene sprecato!</a:t>
            </a:r>
          </a:p>
        </p:txBody>
      </p:sp>
      <p:sp>
        <p:nvSpPr>
          <p:cNvPr id="4" name="Segnaposto testo 3"/>
          <p:cNvSpPr>
            <a:spLocks noGrp="1"/>
          </p:cNvSpPr>
          <p:nvPr>
            <p:ph type="body" sz="half" idx="2"/>
          </p:nvPr>
        </p:nvSpPr>
        <p:spPr>
          <a:xfrm>
            <a:off x="7492891" y="2953513"/>
            <a:ext cx="3840480" cy="2770526"/>
          </a:xfrm>
        </p:spPr>
        <p:txBody>
          <a:bodyPr rtlCol="0">
            <a:normAutofit lnSpcReduction="10000"/>
          </a:bodyPr>
          <a:lstStyle/>
          <a:p>
            <a:pPr rtl="0"/>
            <a:r>
              <a:rPr lang="it-IT" sz="2800" dirty="0"/>
              <a:t>Una quantità di cibo che potrebbe nutrire </a:t>
            </a:r>
            <a:r>
              <a:rPr lang="it-IT" sz="2800" b="1" u="sng" dirty="0">
                <a:solidFill>
                  <a:srgbClr val="FF0000"/>
                </a:solidFill>
              </a:rPr>
              <a:t>4 volte </a:t>
            </a:r>
            <a:r>
              <a:rPr lang="it-IT" sz="2800" dirty="0"/>
              <a:t>le persone affamate del pianeta!</a:t>
            </a:r>
          </a:p>
          <a:p>
            <a:pPr rtl="0"/>
            <a:r>
              <a:rPr lang="it-IT" sz="2800" dirty="0">
                <a:hlinkClick r:id="rId3"/>
              </a:rPr>
              <a:t>Video</a:t>
            </a:r>
            <a:r>
              <a:rPr lang="it-IT" sz="2800" dirty="0"/>
              <a:t> </a:t>
            </a:r>
          </a:p>
        </p:txBody>
      </p:sp>
      <p:pic>
        <p:nvPicPr>
          <p:cNvPr id="3" name="Segnaposto immagine 2">
            <a:extLst>
              <a:ext uri="{FF2B5EF4-FFF2-40B4-BE49-F238E27FC236}">
                <a16:creationId xmlns:a16="http://schemas.microsoft.com/office/drawing/2014/main" xmlns="" id="{D333F8D6-CAD9-493F-A729-5F2866FD8230}"/>
              </a:ext>
            </a:extLst>
          </p:cNvPr>
          <p:cNvPicPr>
            <a:picLocks noGrp="1" noChangeAspect="1"/>
          </p:cNvPicPr>
          <p:nvPr>
            <p:ph type="pic" idx="1"/>
          </p:nvPr>
        </p:nvPicPr>
        <p:blipFill>
          <a:blip r:embed="rId4" cstate="print"/>
          <a:srcRect t="1782" b="1782"/>
          <a:stretch>
            <a:fillRect/>
          </a:stretch>
        </p:blipFill>
        <p:spPr>
          <a:prstGeom prst="rect">
            <a:avLst/>
          </a:prstGeom>
        </p:spPr>
      </p:pic>
    </p:spTree>
    <p:extLst>
      <p:ext uri="{BB962C8B-B14F-4D97-AF65-F5344CB8AC3E}">
        <p14:creationId xmlns:p14="http://schemas.microsoft.com/office/powerpoint/2010/main" xmlns="" val="219715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lvl="0"/>
            <a:r>
              <a:rPr lang="it-IT" dirty="0"/>
              <a:t>2. Dove sprechiamo di più?</a:t>
            </a:r>
            <a:br>
              <a:rPr lang="it-IT" dirty="0"/>
            </a:br>
            <a:endParaRPr lang="it-IT" dirty="0"/>
          </a:p>
        </p:txBody>
      </p:sp>
      <p:sp>
        <p:nvSpPr>
          <p:cNvPr id="14" name="Segnaposto contenuto 13"/>
          <p:cNvSpPr>
            <a:spLocks noGrp="1"/>
          </p:cNvSpPr>
          <p:nvPr>
            <p:ph idx="1"/>
          </p:nvPr>
        </p:nvSpPr>
        <p:spPr/>
        <p:txBody>
          <a:bodyPr rtlCol="0">
            <a:normAutofit/>
          </a:bodyPr>
          <a:lstStyle/>
          <a:p>
            <a:pPr marL="457200" lvl="0" indent="-457200">
              <a:lnSpc>
                <a:spcPct val="300000"/>
              </a:lnSpc>
              <a:buFont typeface="+mj-lt"/>
              <a:buAutoNum type="arabicPeriod"/>
            </a:pPr>
            <a:r>
              <a:rPr lang="it-IT" dirty="0"/>
              <a:t>Al ristorante.</a:t>
            </a:r>
          </a:p>
          <a:p>
            <a:pPr marL="457200" lvl="0" indent="-457200">
              <a:lnSpc>
                <a:spcPct val="300000"/>
              </a:lnSpc>
              <a:buFont typeface="+mj-lt"/>
              <a:buAutoNum type="arabicPeriod"/>
            </a:pPr>
            <a:r>
              <a:rPr lang="it-IT" dirty="0"/>
              <a:t>A casa.</a:t>
            </a:r>
          </a:p>
          <a:p>
            <a:pPr marL="457200" lvl="0" indent="-457200">
              <a:lnSpc>
                <a:spcPct val="300000"/>
              </a:lnSpc>
              <a:buFont typeface="+mj-lt"/>
              <a:buAutoNum type="arabicPeriod"/>
            </a:pPr>
            <a:r>
              <a:rPr lang="it-IT" dirty="0"/>
              <a:t>Al supermercato.</a:t>
            </a:r>
          </a:p>
        </p:txBody>
      </p:sp>
      <p:pic>
        <p:nvPicPr>
          <p:cNvPr id="3" name="Elemento grafico 2" descr="Forchetta e coltello">
            <a:extLst>
              <a:ext uri="{FF2B5EF4-FFF2-40B4-BE49-F238E27FC236}">
                <a16:creationId xmlns:a16="http://schemas.microsoft.com/office/drawing/2014/main" xmlns="" id="{250FA73C-0079-4506-A67C-978DBD6DC4C0}"/>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3736848" y="1793100"/>
            <a:ext cx="914400" cy="914400"/>
          </a:xfrm>
          <a:prstGeom prst="rect">
            <a:avLst/>
          </a:prstGeom>
        </p:spPr>
      </p:pic>
      <p:pic>
        <p:nvPicPr>
          <p:cNvPr id="5" name="Elemento grafico 4" descr="Casa">
            <a:extLst>
              <a:ext uri="{FF2B5EF4-FFF2-40B4-BE49-F238E27FC236}">
                <a16:creationId xmlns:a16="http://schemas.microsoft.com/office/drawing/2014/main" xmlns="" id="{9243001C-D8C9-45B8-AF64-5D0F2A2DBB85}"/>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2666207" y="3158376"/>
            <a:ext cx="914400" cy="914400"/>
          </a:xfrm>
          <a:prstGeom prst="rect">
            <a:avLst/>
          </a:prstGeom>
        </p:spPr>
      </p:pic>
      <p:pic>
        <p:nvPicPr>
          <p:cNvPr id="7" name="Elemento grafico 6" descr="Negozio">
            <a:extLst>
              <a:ext uri="{FF2B5EF4-FFF2-40B4-BE49-F238E27FC236}">
                <a16:creationId xmlns:a16="http://schemas.microsoft.com/office/drawing/2014/main" xmlns="" id="{D2535CEE-D887-4958-B3E9-E2075FF186A1}"/>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4194048" y="4460520"/>
            <a:ext cx="914400" cy="914400"/>
          </a:xfrm>
          <a:prstGeom prst="rect">
            <a:avLst/>
          </a:prstGeom>
        </p:spPr>
      </p:pic>
    </p:spTree>
    <p:extLst>
      <p:ext uri="{BB962C8B-B14F-4D97-AF65-F5344CB8AC3E}">
        <p14:creationId xmlns:p14="http://schemas.microsoft.com/office/powerpoint/2010/main" xmlns="" val="2692365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92891" y="1031195"/>
            <a:ext cx="3840480" cy="2103120"/>
          </a:xfrm>
        </p:spPr>
        <p:txBody>
          <a:bodyPr rtlCol="0" anchor="t">
            <a:normAutofit/>
          </a:bodyPr>
          <a:lstStyle/>
          <a:p>
            <a:pPr rtl="0"/>
            <a:r>
              <a:rPr lang="it-IT" sz="3200" dirty="0"/>
              <a:t>Risposta: a casa!</a:t>
            </a:r>
          </a:p>
        </p:txBody>
      </p:sp>
      <p:sp>
        <p:nvSpPr>
          <p:cNvPr id="4" name="Segnaposto testo 3"/>
          <p:cNvSpPr>
            <a:spLocks noGrp="1"/>
          </p:cNvSpPr>
          <p:nvPr>
            <p:ph type="body" sz="half" idx="2"/>
          </p:nvPr>
        </p:nvSpPr>
        <p:spPr>
          <a:xfrm>
            <a:off x="7514907" y="1638959"/>
            <a:ext cx="3840480" cy="3776366"/>
          </a:xfrm>
        </p:spPr>
        <p:txBody>
          <a:bodyPr rtlCol="0">
            <a:noAutofit/>
          </a:bodyPr>
          <a:lstStyle/>
          <a:p>
            <a:r>
              <a:rPr lang="it-IT" sz="1600" dirty="0"/>
              <a:t>Nei paesi più industrializzati, come la nostra Italia, più del 50% di tutto lo spreco avviene in casa nostra, quando si cucina, si mangia o si sparecchia insomma, mentre nei paesi in via di sviluppo si spreca soprattutto durante e dopo la raccolta del cibo, per problemi legati agli strumenti tecnici e alla scarsa possibilità di conservare gli alimenti nei momenti successivi alla raccolta.</a:t>
            </a:r>
          </a:p>
          <a:p>
            <a:r>
              <a:rPr lang="it-IT" sz="1600" dirty="0"/>
              <a:t>Questo vuol dire che le tecnologie che abbiamo a disposizione in Europa, le possibilità per la conservazione dei cibi, rappresentano una vera fortuna. Non sprechiamoli!</a:t>
            </a:r>
          </a:p>
        </p:txBody>
      </p:sp>
      <p:pic>
        <p:nvPicPr>
          <p:cNvPr id="12" name="Segnaposto immagine 11">
            <a:extLst>
              <a:ext uri="{FF2B5EF4-FFF2-40B4-BE49-F238E27FC236}">
                <a16:creationId xmlns:a16="http://schemas.microsoft.com/office/drawing/2014/main" xmlns="" id="{601AA77D-39C9-4047-A36F-E75067014FF9}"/>
              </a:ext>
            </a:extLst>
          </p:cNvPr>
          <p:cNvPicPr>
            <a:picLocks noGrp="1" noChangeAspect="1"/>
          </p:cNvPicPr>
          <p:nvPr>
            <p:ph type="pic" idx="1"/>
          </p:nvPr>
        </p:nvPicPr>
        <p:blipFill>
          <a:blip r:embed="rId3" cstate="print"/>
          <a:srcRect t="4216" b="4216"/>
          <a:stretch>
            <a:fillRect/>
          </a:stretch>
        </p:blipFill>
        <p:spPr>
          <a:xfrm>
            <a:off x="836613" y="1031195"/>
            <a:ext cx="5943600" cy="4572000"/>
          </a:xfrm>
          <a:prstGeom prst="rect">
            <a:avLst/>
          </a:prstGeom>
        </p:spPr>
      </p:pic>
    </p:spTree>
    <p:extLst>
      <p:ext uri="{BB962C8B-B14F-4D97-AF65-F5344CB8AC3E}">
        <p14:creationId xmlns:p14="http://schemas.microsoft.com/office/powerpoint/2010/main" xmlns="" val="2926033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lvl="0"/>
            <a:r>
              <a:rPr lang="it-IT" dirty="0"/>
              <a:t>3. Perché sprechiamo di più a casa?</a:t>
            </a:r>
            <a:br>
              <a:rPr lang="it-IT" dirty="0"/>
            </a:br>
            <a:endParaRPr lang="it-IT" dirty="0"/>
          </a:p>
        </p:txBody>
      </p:sp>
      <p:sp>
        <p:nvSpPr>
          <p:cNvPr id="14" name="Segnaposto contenuto 13"/>
          <p:cNvSpPr>
            <a:spLocks noGrp="1"/>
          </p:cNvSpPr>
          <p:nvPr>
            <p:ph idx="1"/>
          </p:nvPr>
        </p:nvSpPr>
        <p:spPr/>
        <p:txBody>
          <a:bodyPr rtlCol="0">
            <a:normAutofit/>
          </a:bodyPr>
          <a:lstStyle/>
          <a:p>
            <a:pPr marL="457200" lvl="0" indent="-457200">
              <a:lnSpc>
                <a:spcPct val="300000"/>
              </a:lnSpc>
              <a:buFont typeface="+mj-lt"/>
              <a:buAutoNum type="arabicPeriod"/>
            </a:pPr>
            <a:r>
              <a:rPr lang="it-IT" dirty="0"/>
              <a:t>Siamo pigri.</a:t>
            </a:r>
          </a:p>
          <a:p>
            <a:pPr marL="457200" lvl="0" indent="-457200">
              <a:lnSpc>
                <a:spcPct val="300000"/>
              </a:lnSpc>
              <a:buFont typeface="+mj-lt"/>
              <a:buAutoNum type="arabicPeriod"/>
            </a:pPr>
            <a:r>
              <a:rPr lang="it-IT" dirty="0"/>
              <a:t>Non guardiamo le date di scadenza.</a:t>
            </a:r>
          </a:p>
          <a:p>
            <a:pPr marL="457200" lvl="0" indent="-457200">
              <a:lnSpc>
                <a:spcPct val="300000"/>
              </a:lnSpc>
              <a:buFont typeface="+mj-lt"/>
              <a:buAutoNum type="arabicPeriod"/>
            </a:pPr>
            <a:r>
              <a:rPr lang="it-IT" dirty="0"/>
              <a:t>Cuciniamo troppo.</a:t>
            </a:r>
          </a:p>
        </p:txBody>
      </p:sp>
    </p:spTree>
    <p:extLst>
      <p:ext uri="{BB962C8B-B14F-4D97-AF65-F5344CB8AC3E}">
        <p14:creationId xmlns:p14="http://schemas.microsoft.com/office/powerpoint/2010/main" xmlns="" val="7743020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92891" y="1031875"/>
            <a:ext cx="3840480" cy="2103120"/>
          </a:xfrm>
        </p:spPr>
        <p:txBody>
          <a:bodyPr rtlCol="0" anchor="t">
            <a:noAutofit/>
          </a:bodyPr>
          <a:lstStyle/>
          <a:p>
            <a:pPr lvl="0">
              <a:lnSpc>
                <a:spcPct val="100000"/>
              </a:lnSpc>
            </a:pPr>
            <a:r>
              <a:rPr lang="it-IT" sz="2800" dirty="0"/>
              <a:t>Siamo pigri.</a:t>
            </a:r>
            <a:br>
              <a:rPr lang="it-IT" sz="2800" dirty="0"/>
            </a:br>
            <a:r>
              <a:rPr lang="it-IT" sz="2800" dirty="0"/>
              <a:t/>
            </a:r>
            <a:br>
              <a:rPr lang="it-IT" sz="2800" dirty="0"/>
            </a:br>
            <a:r>
              <a:rPr lang="it-IT" sz="2800" dirty="0"/>
              <a:t>Non guardiamo le date di scadenza.</a:t>
            </a:r>
            <a:br>
              <a:rPr lang="it-IT" sz="2800" dirty="0"/>
            </a:br>
            <a:r>
              <a:rPr lang="it-IT" sz="2800" dirty="0"/>
              <a:t/>
            </a:r>
            <a:br>
              <a:rPr lang="it-IT" sz="2800" dirty="0"/>
            </a:br>
            <a:r>
              <a:rPr lang="it-IT" sz="2800" dirty="0"/>
              <a:t>Cuciniamo troppo.</a:t>
            </a:r>
          </a:p>
        </p:txBody>
      </p:sp>
      <p:sp>
        <p:nvSpPr>
          <p:cNvPr id="4" name="Segnaposto testo 3"/>
          <p:cNvSpPr>
            <a:spLocks noGrp="1"/>
          </p:cNvSpPr>
          <p:nvPr>
            <p:ph type="body" sz="half" idx="2"/>
          </p:nvPr>
        </p:nvSpPr>
        <p:spPr>
          <a:xfrm>
            <a:off x="7478349" y="4208720"/>
            <a:ext cx="3840480" cy="2168517"/>
          </a:xfrm>
        </p:spPr>
        <p:txBody>
          <a:bodyPr rtlCol="0">
            <a:normAutofit fontScale="92500"/>
          </a:bodyPr>
          <a:lstStyle/>
          <a:p>
            <a:pPr rtl="0"/>
            <a:r>
              <a:rPr lang="it-IT" sz="2400" dirty="0"/>
              <a:t>Sprechiamo cibo per tanti motivi, e quelli elencati sono tutti validi!</a:t>
            </a:r>
          </a:p>
          <a:p>
            <a:pPr rtl="0"/>
            <a:r>
              <a:rPr lang="it-IT" sz="2400" dirty="0"/>
              <a:t>Guardiamo il </a:t>
            </a:r>
            <a:r>
              <a:rPr lang="it-IT" sz="2400" dirty="0">
                <a:hlinkClick r:id="rId3"/>
              </a:rPr>
              <a:t>video della Commissione Europea.</a:t>
            </a:r>
            <a:endParaRPr lang="it-IT" sz="2400" dirty="0"/>
          </a:p>
        </p:txBody>
      </p:sp>
      <p:pic>
        <p:nvPicPr>
          <p:cNvPr id="3" name="Segnaposto immagine 2">
            <a:extLst>
              <a:ext uri="{FF2B5EF4-FFF2-40B4-BE49-F238E27FC236}">
                <a16:creationId xmlns:a16="http://schemas.microsoft.com/office/drawing/2014/main" xmlns="" id="{BB1B7B4C-2763-4E50-88C6-7B4A9BA13384}"/>
              </a:ext>
            </a:extLst>
          </p:cNvPr>
          <p:cNvPicPr>
            <a:picLocks noGrp="1" noChangeAspect="1"/>
          </p:cNvPicPr>
          <p:nvPr>
            <p:ph type="pic" idx="1"/>
          </p:nvPr>
        </p:nvPicPr>
        <p:blipFill>
          <a:blip r:embed="rId4" cstate="print"/>
          <a:srcRect t="22768" b="22768"/>
          <a:stretch>
            <a:fillRect/>
          </a:stretch>
        </p:blipFill>
        <p:spPr>
          <a:xfrm>
            <a:off x="858838" y="1031875"/>
            <a:ext cx="5943600" cy="4572000"/>
          </a:xfrm>
          <a:prstGeom prst="rect">
            <a:avLst/>
          </a:prstGeom>
        </p:spPr>
      </p:pic>
    </p:spTree>
    <p:extLst>
      <p:ext uri="{BB962C8B-B14F-4D97-AF65-F5344CB8AC3E}">
        <p14:creationId xmlns:p14="http://schemas.microsoft.com/office/powerpoint/2010/main" xmlns="" val="1592726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lvl="0"/>
            <a:r>
              <a:rPr lang="it-IT" dirty="0"/>
              <a:t>4. Quanto pesce sprechiamo nel mondo?</a:t>
            </a:r>
          </a:p>
        </p:txBody>
      </p:sp>
      <p:sp>
        <p:nvSpPr>
          <p:cNvPr id="14" name="Segnaposto contenuto 13"/>
          <p:cNvSpPr>
            <a:spLocks noGrp="1"/>
          </p:cNvSpPr>
          <p:nvPr>
            <p:ph idx="1"/>
          </p:nvPr>
        </p:nvSpPr>
        <p:spPr/>
        <p:txBody>
          <a:bodyPr rtlCol="0">
            <a:normAutofit/>
          </a:bodyPr>
          <a:lstStyle/>
          <a:p>
            <a:pPr marL="457200" lvl="0" indent="-457200">
              <a:lnSpc>
                <a:spcPct val="300000"/>
              </a:lnSpc>
              <a:buFont typeface="+mj-lt"/>
              <a:buAutoNum type="arabicPeriod"/>
            </a:pPr>
            <a:r>
              <a:rPr lang="it-IT" dirty="0"/>
              <a:t>Il 35%, circa un pesce su tre.</a:t>
            </a:r>
          </a:p>
          <a:p>
            <a:pPr marL="457200" lvl="0" indent="-457200">
              <a:lnSpc>
                <a:spcPct val="300000"/>
              </a:lnSpc>
              <a:buFont typeface="+mj-lt"/>
              <a:buAutoNum type="arabicPeriod"/>
            </a:pPr>
            <a:r>
              <a:rPr lang="it-IT" dirty="0"/>
              <a:t>Il 52%, circa la metà di tutto il pesce.</a:t>
            </a:r>
          </a:p>
          <a:p>
            <a:pPr marL="457200" lvl="0" indent="-457200">
              <a:lnSpc>
                <a:spcPct val="300000"/>
              </a:lnSpc>
              <a:buFont typeface="+mj-lt"/>
              <a:buAutoNum type="arabicPeriod"/>
            </a:pPr>
            <a:r>
              <a:rPr lang="it-IT" dirty="0"/>
              <a:t>Il 12%, 1 pesce su dieci circa.</a:t>
            </a:r>
          </a:p>
        </p:txBody>
      </p:sp>
      <p:pic>
        <p:nvPicPr>
          <p:cNvPr id="3" name="Elemento grafico 2" descr="Pesce">
            <a:extLst>
              <a:ext uri="{FF2B5EF4-FFF2-40B4-BE49-F238E27FC236}">
                <a16:creationId xmlns:a16="http://schemas.microsoft.com/office/drawing/2014/main" xmlns="" id="{0EB30CAB-CA44-4E0C-A436-E135725A55A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470904" y="2084832"/>
            <a:ext cx="914400" cy="914400"/>
          </a:xfrm>
          <a:prstGeom prst="rect">
            <a:avLst/>
          </a:prstGeom>
        </p:spPr>
      </p:pic>
      <p:pic>
        <p:nvPicPr>
          <p:cNvPr id="7" name="Elemento grafico 6" descr="Pesce">
            <a:extLst>
              <a:ext uri="{FF2B5EF4-FFF2-40B4-BE49-F238E27FC236}">
                <a16:creationId xmlns:a16="http://schemas.microsoft.com/office/drawing/2014/main" xmlns="" id="{80D85054-754B-4BA2-85AD-066418491549}"/>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7519416" y="2084832"/>
            <a:ext cx="914400" cy="914400"/>
          </a:xfrm>
          <a:prstGeom prst="rect">
            <a:avLst/>
          </a:prstGeom>
        </p:spPr>
      </p:pic>
      <p:pic>
        <p:nvPicPr>
          <p:cNvPr id="8" name="Elemento grafico 7" descr="Pesce">
            <a:extLst>
              <a:ext uri="{FF2B5EF4-FFF2-40B4-BE49-F238E27FC236}">
                <a16:creationId xmlns:a16="http://schemas.microsoft.com/office/drawing/2014/main" xmlns="" id="{DB6D3ECA-7B61-48E4-9955-EB06E2D20E02}"/>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8567928" y="2084832"/>
            <a:ext cx="914400" cy="914400"/>
          </a:xfrm>
          <a:prstGeom prst="rect">
            <a:avLst/>
          </a:prstGeom>
        </p:spPr>
      </p:pic>
      <p:pic>
        <p:nvPicPr>
          <p:cNvPr id="9" name="Elemento grafico 8" descr="Chiudi">
            <a:extLst>
              <a:ext uri="{FF2B5EF4-FFF2-40B4-BE49-F238E27FC236}">
                <a16:creationId xmlns:a16="http://schemas.microsoft.com/office/drawing/2014/main" xmlns="" id="{95EB6A96-BDC7-4DD2-883E-11EDFDA04E3A}"/>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8629452" y="2146356"/>
            <a:ext cx="791352" cy="791352"/>
          </a:xfrm>
          <a:prstGeom prst="rect">
            <a:avLst/>
          </a:prstGeom>
        </p:spPr>
      </p:pic>
      <p:pic>
        <p:nvPicPr>
          <p:cNvPr id="10" name="Elemento grafico 9" descr="Pesce">
            <a:extLst>
              <a:ext uri="{FF2B5EF4-FFF2-40B4-BE49-F238E27FC236}">
                <a16:creationId xmlns:a16="http://schemas.microsoft.com/office/drawing/2014/main" xmlns="" id="{EBB9E2D7-36A9-4352-B144-AE744FB3B2B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7715052" y="3401569"/>
            <a:ext cx="914400" cy="914400"/>
          </a:xfrm>
          <a:prstGeom prst="rect">
            <a:avLst/>
          </a:prstGeom>
        </p:spPr>
      </p:pic>
      <p:pic>
        <p:nvPicPr>
          <p:cNvPr id="11" name="Elemento grafico 10" descr="Pesce">
            <a:extLst>
              <a:ext uri="{FF2B5EF4-FFF2-40B4-BE49-F238E27FC236}">
                <a16:creationId xmlns:a16="http://schemas.microsoft.com/office/drawing/2014/main" xmlns="" id="{C6CD2170-3D54-43CE-859E-3F59D0E266A2}"/>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8664891" y="3409950"/>
            <a:ext cx="914400" cy="914400"/>
          </a:xfrm>
          <a:prstGeom prst="rect">
            <a:avLst/>
          </a:prstGeom>
        </p:spPr>
      </p:pic>
      <p:pic>
        <p:nvPicPr>
          <p:cNvPr id="12" name="Elemento grafico 11" descr="Chiudi">
            <a:extLst>
              <a:ext uri="{FF2B5EF4-FFF2-40B4-BE49-F238E27FC236}">
                <a16:creationId xmlns:a16="http://schemas.microsoft.com/office/drawing/2014/main" xmlns="" id="{A74DC770-78EF-4069-BA7B-35E62467C0DE}"/>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8717783" y="3463093"/>
            <a:ext cx="791352" cy="791352"/>
          </a:xfrm>
          <a:prstGeom prst="rect">
            <a:avLst/>
          </a:prstGeom>
        </p:spPr>
      </p:pic>
      <p:pic>
        <p:nvPicPr>
          <p:cNvPr id="15" name="Elemento grafico 14" descr="Pesce">
            <a:extLst>
              <a:ext uri="{FF2B5EF4-FFF2-40B4-BE49-F238E27FC236}">
                <a16:creationId xmlns:a16="http://schemas.microsoft.com/office/drawing/2014/main" xmlns="" id="{FECAFF39-271F-42C2-A83A-0E1BC4D79A26}"/>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470904" y="4873751"/>
            <a:ext cx="545593" cy="545593"/>
          </a:xfrm>
          <a:prstGeom prst="rect">
            <a:avLst/>
          </a:prstGeom>
        </p:spPr>
      </p:pic>
      <p:pic>
        <p:nvPicPr>
          <p:cNvPr id="16" name="Elemento grafico 15" descr="Pesce">
            <a:extLst>
              <a:ext uri="{FF2B5EF4-FFF2-40B4-BE49-F238E27FC236}">
                <a16:creationId xmlns:a16="http://schemas.microsoft.com/office/drawing/2014/main" xmlns="" id="{67ED12AE-81AF-4AAC-AC7D-7994373675F0}"/>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7016497" y="4873750"/>
            <a:ext cx="545593" cy="545593"/>
          </a:xfrm>
          <a:prstGeom prst="rect">
            <a:avLst/>
          </a:prstGeom>
        </p:spPr>
      </p:pic>
      <p:pic>
        <p:nvPicPr>
          <p:cNvPr id="17" name="Elemento grafico 16" descr="Pesce">
            <a:extLst>
              <a:ext uri="{FF2B5EF4-FFF2-40B4-BE49-F238E27FC236}">
                <a16:creationId xmlns:a16="http://schemas.microsoft.com/office/drawing/2014/main" xmlns="" id="{355C0DC1-765C-4576-9508-85B22D5E5EAA}"/>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7559041" y="4873749"/>
            <a:ext cx="545593" cy="545593"/>
          </a:xfrm>
          <a:prstGeom prst="rect">
            <a:avLst/>
          </a:prstGeom>
        </p:spPr>
      </p:pic>
      <p:pic>
        <p:nvPicPr>
          <p:cNvPr id="18" name="Elemento grafico 17" descr="Pesce">
            <a:extLst>
              <a:ext uri="{FF2B5EF4-FFF2-40B4-BE49-F238E27FC236}">
                <a16:creationId xmlns:a16="http://schemas.microsoft.com/office/drawing/2014/main" xmlns="" id="{CDA01F0E-C288-44EC-92FC-11B6CF9E17C5}"/>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8083859" y="4882131"/>
            <a:ext cx="545593" cy="545593"/>
          </a:xfrm>
          <a:prstGeom prst="rect">
            <a:avLst/>
          </a:prstGeom>
        </p:spPr>
      </p:pic>
      <p:pic>
        <p:nvPicPr>
          <p:cNvPr id="19" name="Elemento grafico 18" descr="Pesce">
            <a:extLst>
              <a:ext uri="{FF2B5EF4-FFF2-40B4-BE49-F238E27FC236}">
                <a16:creationId xmlns:a16="http://schemas.microsoft.com/office/drawing/2014/main" xmlns="" id="{8F943C03-0C9C-462F-947B-2498AA2E757D}"/>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8644116" y="4880228"/>
            <a:ext cx="545593" cy="545593"/>
          </a:xfrm>
          <a:prstGeom prst="rect">
            <a:avLst/>
          </a:prstGeom>
        </p:spPr>
      </p:pic>
      <p:pic>
        <p:nvPicPr>
          <p:cNvPr id="20" name="Elemento grafico 19" descr="Pesce">
            <a:extLst>
              <a:ext uri="{FF2B5EF4-FFF2-40B4-BE49-F238E27FC236}">
                <a16:creationId xmlns:a16="http://schemas.microsoft.com/office/drawing/2014/main" xmlns="" id="{330F4C60-17B9-4F83-BE57-9F52A596A402}"/>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151221" y="4871847"/>
            <a:ext cx="545593" cy="545593"/>
          </a:xfrm>
          <a:prstGeom prst="rect">
            <a:avLst/>
          </a:prstGeom>
        </p:spPr>
      </p:pic>
      <p:pic>
        <p:nvPicPr>
          <p:cNvPr id="21" name="Elemento grafico 20" descr="Pesce">
            <a:extLst>
              <a:ext uri="{FF2B5EF4-FFF2-40B4-BE49-F238E27FC236}">
                <a16:creationId xmlns:a16="http://schemas.microsoft.com/office/drawing/2014/main" xmlns="" id="{2A35DD48-71C8-477D-B331-0AEBFB1444C5}"/>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9693765" y="4871846"/>
            <a:ext cx="545593" cy="545593"/>
          </a:xfrm>
          <a:prstGeom prst="rect">
            <a:avLst/>
          </a:prstGeom>
        </p:spPr>
      </p:pic>
      <p:pic>
        <p:nvPicPr>
          <p:cNvPr id="22" name="Elemento grafico 21" descr="Pesce">
            <a:extLst>
              <a:ext uri="{FF2B5EF4-FFF2-40B4-BE49-F238E27FC236}">
                <a16:creationId xmlns:a16="http://schemas.microsoft.com/office/drawing/2014/main" xmlns="" id="{8754F7B7-A71A-4A3B-9DDA-0AEDCA7BDE49}"/>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0218583" y="4880228"/>
            <a:ext cx="545593" cy="545593"/>
          </a:xfrm>
          <a:prstGeom prst="rect">
            <a:avLst/>
          </a:prstGeom>
        </p:spPr>
      </p:pic>
      <p:pic>
        <p:nvPicPr>
          <p:cNvPr id="23" name="Elemento grafico 22" descr="Pesce">
            <a:extLst>
              <a:ext uri="{FF2B5EF4-FFF2-40B4-BE49-F238E27FC236}">
                <a16:creationId xmlns:a16="http://schemas.microsoft.com/office/drawing/2014/main" xmlns="" id="{ABE9F242-59D3-4C8B-84D3-28F4ECDCB98E}"/>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0778840" y="4878325"/>
            <a:ext cx="545593" cy="545593"/>
          </a:xfrm>
          <a:prstGeom prst="rect">
            <a:avLst/>
          </a:prstGeom>
        </p:spPr>
      </p:pic>
      <p:pic>
        <p:nvPicPr>
          <p:cNvPr id="24" name="Elemento grafico 23" descr="Chiudi">
            <a:extLst>
              <a:ext uri="{FF2B5EF4-FFF2-40B4-BE49-F238E27FC236}">
                <a16:creationId xmlns:a16="http://schemas.microsoft.com/office/drawing/2014/main" xmlns="" id="{D6079B7F-7DA4-4A35-A347-A55E39C3FBA6}"/>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11327956" y="4889808"/>
            <a:ext cx="545593" cy="545593"/>
          </a:xfrm>
          <a:prstGeom prst="rect">
            <a:avLst/>
          </a:prstGeom>
        </p:spPr>
      </p:pic>
      <p:sp>
        <p:nvSpPr>
          <p:cNvPr id="25" name="Rettangolo 24">
            <a:extLst>
              <a:ext uri="{FF2B5EF4-FFF2-40B4-BE49-F238E27FC236}">
                <a16:creationId xmlns:a16="http://schemas.microsoft.com/office/drawing/2014/main" xmlns="" id="{00E278F0-E52C-4FB9-94CC-47A23D7F6CB7}"/>
              </a:ext>
            </a:extLst>
          </p:cNvPr>
          <p:cNvSpPr/>
          <p:nvPr/>
        </p:nvSpPr>
        <p:spPr>
          <a:xfrm>
            <a:off x="6556655" y="5378258"/>
            <a:ext cx="352982" cy="369332"/>
          </a:xfrm>
          <a:prstGeom prst="rect">
            <a:avLst/>
          </a:prstGeom>
        </p:spPr>
        <p:txBody>
          <a:bodyPr wrap="none">
            <a:spAutoFit/>
          </a:bodyPr>
          <a:lstStyle/>
          <a:p>
            <a:r>
              <a:rPr lang="it-IT" dirty="0">
                <a:solidFill>
                  <a:schemeClr val="tx2"/>
                </a:solidFill>
              </a:rPr>
              <a:t>1</a:t>
            </a:r>
          </a:p>
        </p:txBody>
      </p:sp>
      <p:sp>
        <p:nvSpPr>
          <p:cNvPr id="26" name="Rettangolo 25">
            <a:extLst>
              <a:ext uri="{FF2B5EF4-FFF2-40B4-BE49-F238E27FC236}">
                <a16:creationId xmlns:a16="http://schemas.microsoft.com/office/drawing/2014/main" xmlns="" id="{AFB6DED6-F413-4D94-B83D-329275CCF49D}"/>
              </a:ext>
            </a:extLst>
          </p:cNvPr>
          <p:cNvSpPr/>
          <p:nvPr/>
        </p:nvSpPr>
        <p:spPr>
          <a:xfrm>
            <a:off x="7099278" y="5378258"/>
            <a:ext cx="352982" cy="369332"/>
          </a:xfrm>
          <a:prstGeom prst="rect">
            <a:avLst/>
          </a:prstGeom>
        </p:spPr>
        <p:txBody>
          <a:bodyPr wrap="none">
            <a:spAutoFit/>
          </a:bodyPr>
          <a:lstStyle/>
          <a:p>
            <a:r>
              <a:rPr lang="it-IT" dirty="0">
                <a:solidFill>
                  <a:schemeClr val="tx2"/>
                </a:solidFill>
              </a:rPr>
              <a:t>2</a:t>
            </a:r>
          </a:p>
        </p:txBody>
      </p:sp>
      <p:sp>
        <p:nvSpPr>
          <p:cNvPr id="27" name="Rettangolo 26">
            <a:extLst>
              <a:ext uri="{FF2B5EF4-FFF2-40B4-BE49-F238E27FC236}">
                <a16:creationId xmlns:a16="http://schemas.microsoft.com/office/drawing/2014/main" xmlns="" id="{811E22A9-1038-4D67-90FF-875F4C1BABEF}"/>
              </a:ext>
            </a:extLst>
          </p:cNvPr>
          <p:cNvSpPr/>
          <p:nvPr/>
        </p:nvSpPr>
        <p:spPr>
          <a:xfrm>
            <a:off x="7676873" y="5378258"/>
            <a:ext cx="352982" cy="369332"/>
          </a:xfrm>
          <a:prstGeom prst="rect">
            <a:avLst/>
          </a:prstGeom>
        </p:spPr>
        <p:txBody>
          <a:bodyPr wrap="none">
            <a:spAutoFit/>
          </a:bodyPr>
          <a:lstStyle/>
          <a:p>
            <a:r>
              <a:rPr lang="it-IT" dirty="0">
                <a:solidFill>
                  <a:schemeClr val="tx2"/>
                </a:solidFill>
              </a:rPr>
              <a:t>3</a:t>
            </a:r>
          </a:p>
        </p:txBody>
      </p:sp>
      <p:sp>
        <p:nvSpPr>
          <p:cNvPr id="28" name="Rettangolo 27">
            <a:extLst>
              <a:ext uri="{FF2B5EF4-FFF2-40B4-BE49-F238E27FC236}">
                <a16:creationId xmlns:a16="http://schemas.microsoft.com/office/drawing/2014/main" xmlns="" id="{8D16C9E9-B5BF-461E-83C7-D2ED93208B04}"/>
              </a:ext>
            </a:extLst>
          </p:cNvPr>
          <p:cNvSpPr/>
          <p:nvPr/>
        </p:nvSpPr>
        <p:spPr>
          <a:xfrm>
            <a:off x="8164301" y="5378258"/>
            <a:ext cx="352982" cy="369332"/>
          </a:xfrm>
          <a:prstGeom prst="rect">
            <a:avLst/>
          </a:prstGeom>
        </p:spPr>
        <p:txBody>
          <a:bodyPr wrap="none">
            <a:spAutoFit/>
          </a:bodyPr>
          <a:lstStyle/>
          <a:p>
            <a:r>
              <a:rPr lang="it-IT" dirty="0">
                <a:solidFill>
                  <a:schemeClr val="tx2"/>
                </a:solidFill>
              </a:rPr>
              <a:t>4</a:t>
            </a:r>
          </a:p>
        </p:txBody>
      </p:sp>
      <p:sp>
        <p:nvSpPr>
          <p:cNvPr id="29" name="Rettangolo 28">
            <a:extLst>
              <a:ext uri="{FF2B5EF4-FFF2-40B4-BE49-F238E27FC236}">
                <a16:creationId xmlns:a16="http://schemas.microsoft.com/office/drawing/2014/main" xmlns="" id="{3392D12B-5F2E-40C5-A98A-301B8F0E2FAC}"/>
              </a:ext>
            </a:extLst>
          </p:cNvPr>
          <p:cNvSpPr/>
          <p:nvPr/>
        </p:nvSpPr>
        <p:spPr>
          <a:xfrm>
            <a:off x="8683456" y="5378258"/>
            <a:ext cx="352982" cy="369332"/>
          </a:xfrm>
          <a:prstGeom prst="rect">
            <a:avLst/>
          </a:prstGeom>
        </p:spPr>
        <p:txBody>
          <a:bodyPr wrap="none">
            <a:spAutoFit/>
          </a:bodyPr>
          <a:lstStyle/>
          <a:p>
            <a:r>
              <a:rPr lang="it-IT" dirty="0">
                <a:solidFill>
                  <a:schemeClr val="tx2"/>
                </a:solidFill>
              </a:rPr>
              <a:t>5</a:t>
            </a:r>
          </a:p>
        </p:txBody>
      </p:sp>
      <p:sp>
        <p:nvSpPr>
          <p:cNvPr id="30" name="Rettangolo 29">
            <a:extLst>
              <a:ext uri="{FF2B5EF4-FFF2-40B4-BE49-F238E27FC236}">
                <a16:creationId xmlns:a16="http://schemas.microsoft.com/office/drawing/2014/main" xmlns="" id="{CBD543B3-7670-4378-8B74-10A0140DE92A}"/>
              </a:ext>
            </a:extLst>
          </p:cNvPr>
          <p:cNvSpPr/>
          <p:nvPr/>
        </p:nvSpPr>
        <p:spPr>
          <a:xfrm>
            <a:off x="9226000" y="5352978"/>
            <a:ext cx="352982" cy="369332"/>
          </a:xfrm>
          <a:prstGeom prst="rect">
            <a:avLst/>
          </a:prstGeom>
        </p:spPr>
        <p:txBody>
          <a:bodyPr wrap="none">
            <a:spAutoFit/>
          </a:bodyPr>
          <a:lstStyle/>
          <a:p>
            <a:r>
              <a:rPr lang="it-IT" dirty="0">
                <a:solidFill>
                  <a:schemeClr val="tx2"/>
                </a:solidFill>
              </a:rPr>
              <a:t>6</a:t>
            </a:r>
          </a:p>
        </p:txBody>
      </p:sp>
      <p:sp>
        <p:nvSpPr>
          <p:cNvPr id="31" name="Rettangolo 30">
            <a:extLst>
              <a:ext uri="{FF2B5EF4-FFF2-40B4-BE49-F238E27FC236}">
                <a16:creationId xmlns:a16="http://schemas.microsoft.com/office/drawing/2014/main" xmlns="" id="{7767C035-CD28-4790-9716-2BEC19B6B083}"/>
              </a:ext>
            </a:extLst>
          </p:cNvPr>
          <p:cNvSpPr/>
          <p:nvPr/>
        </p:nvSpPr>
        <p:spPr>
          <a:xfrm>
            <a:off x="9811597" y="5352978"/>
            <a:ext cx="352982" cy="369332"/>
          </a:xfrm>
          <a:prstGeom prst="rect">
            <a:avLst/>
          </a:prstGeom>
        </p:spPr>
        <p:txBody>
          <a:bodyPr wrap="none">
            <a:spAutoFit/>
          </a:bodyPr>
          <a:lstStyle/>
          <a:p>
            <a:r>
              <a:rPr lang="it-IT" dirty="0">
                <a:solidFill>
                  <a:schemeClr val="tx2"/>
                </a:solidFill>
              </a:rPr>
              <a:t>7</a:t>
            </a:r>
          </a:p>
        </p:txBody>
      </p:sp>
      <p:sp>
        <p:nvSpPr>
          <p:cNvPr id="32" name="Rettangolo 31">
            <a:extLst>
              <a:ext uri="{FF2B5EF4-FFF2-40B4-BE49-F238E27FC236}">
                <a16:creationId xmlns:a16="http://schemas.microsoft.com/office/drawing/2014/main" xmlns="" id="{D839B49E-1452-4DB9-94F4-C68878876F7F}"/>
              </a:ext>
            </a:extLst>
          </p:cNvPr>
          <p:cNvSpPr/>
          <p:nvPr/>
        </p:nvSpPr>
        <p:spPr>
          <a:xfrm>
            <a:off x="10308204" y="5334428"/>
            <a:ext cx="352982" cy="369332"/>
          </a:xfrm>
          <a:prstGeom prst="rect">
            <a:avLst/>
          </a:prstGeom>
        </p:spPr>
        <p:txBody>
          <a:bodyPr wrap="none">
            <a:spAutoFit/>
          </a:bodyPr>
          <a:lstStyle/>
          <a:p>
            <a:r>
              <a:rPr lang="it-IT" dirty="0">
                <a:solidFill>
                  <a:schemeClr val="tx2"/>
                </a:solidFill>
              </a:rPr>
              <a:t>8</a:t>
            </a:r>
          </a:p>
        </p:txBody>
      </p:sp>
      <p:sp>
        <p:nvSpPr>
          <p:cNvPr id="33" name="Rettangolo 32">
            <a:extLst>
              <a:ext uri="{FF2B5EF4-FFF2-40B4-BE49-F238E27FC236}">
                <a16:creationId xmlns:a16="http://schemas.microsoft.com/office/drawing/2014/main" xmlns="" id="{C76983CF-5426-410A-B415-37091985A182}"/>
              </a:ext>
            </a:extLst>
          </p:cNvPr>
          <p:cNvSpPr/>
          <p:nvPr/>
        </p:nvSpPr>
        <p:spPr>
          <a:xfrm>
            <a:off x="10781902" y="5335545"/>
            <a:ext cx="352982" cy="369332"/>
          </a:xfrm>
          <a:prstGeom prst="rect">
            <a:avLst/>
          </a:prstGeom>
        </p:spPr>
        <p:txBody>
          <a:bodyPr wrap="none">
            <a:spAutoFit/>
          </a:bodyPr>
          <a:lstStyle/>
          <a:p>
            <a:r>
              <a:rPr lang="it-IT" dirty="0">
                <a:solidFill>
                  <a:schemeClr val="tx2"/>
                </a:solidFill>
              </a:rPr>
              <a:t>9</a:t>
            </a:r>
          </a:p>
        </p:txBody>
      </p:sp>
      <p:sp>
        <p:nvSpPr>
          <p:cNvPr id="34" name="Rettangolo 33">
            <a:extLst>
              <a:ext uri="{FF2B5EF4-FFF2-40B4-BE49-F238E27FC236}">
                <a16:creationId xmlns:a16="http://schemas.microsoft.com/office/drawing/2014/main" xmlns="" id="{4250ABBB-83DE-4E8D-8AD0-8F48C57F2E8B}"/>
              </a:ext>
            </a:extLst>
          </p:cNvPr>
          <p:cNvSpPr/>
          <p:nvPr/>
        </p:nvSpPr>
        <p:spPr>
          <a:xfrm>
            <a:off x="11303658" y="5328000"/>
            <a:ext cx="521297" cy="369332"/>
          </a:xfrm>
          <a:prstGeom prst="rect">
            <a:avLst/>
          </a:prstGeom>
        </p:spPr>
        <p:txBody>
          <a:bodyPr wrap="none">
            <a:spAutoFit/>
          </a:bodyPr>
          <a:lstStyle/>
          <a:p>
            <a:r>
              <a:rPr lang="it-IT" dirty="0">
                <a:solidFill>
                  <a:schemeClr val="tx2"/>
                </a:solidFill>
              </a:rPr>
              <a:t>10</a:t>
            </a:r>
          </a:p>
        </p:txBody>
      </p:sp>
      <p:pic>
        <p:nvPicPr>
          <p:cNvPr id="35" name="Elemento grafico 34" descr="Pesce">
            <a:extLst>
              <a:ext uri="{FF2B5EF4-FFF2-40B4-BE49-F238E27FC236}">
                <a16:creationId xmlns:a16="http://schemas.microsoft.com/office/drawing/2014/main" xmlns="" id="{D07DFAD4-2E38-41EE-84A6-C2F7B4D38FD8}"/>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1348812" y="4878325"/>
            <a:ext cx="545593" cy="545593"/>
          </a:xfrm>
          <a:prstGeom prst="rect">
            <a:avLst/>
          </a:prstGeom>
        </p:spPr>
      </p:pic>
    </p:spTree>
    <p:extLst>
      <p:ext uri="{BB962C8B-B14F-4D97-AF65-F5344CB8AC3E}">
        <p14:creationId xmlns:p14="http://schemas.microsoft.com/office/powerpoint/2010/main" xmlns="" val="2313934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theme/theme1.xml><?xml version="1.0" encoding="utf-8"?>
<a:theme xmlns:a="http://schemas.openxmlformats.org/drawingml/2006/main" name="Illustrazione natur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2640_TF03431377.potx" id="{4A9228DC-24B8-4FB6-B608-D7A41AA068FF}" vid="{DD4AB564-C0F8-40A4-819D-C47843D8BB03}"/>
    </a:ext>
  </a:extLst>
</a:theme>
</file>

<file path=ppt/theme/theme2.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a tema naturale, modello con paesaggio illustrato (widescreen)</Template>
  <TotalTime>924</TotalTime>
  <Words>1285</Words>
  <Application>Microsoft Office PowerPoint</Application>
  <PresentationFormat>Personalizzato</PresentationFormat>
  <Paragraphs>189</Paragraphs>
  <Slides>26</Slides>
  <Notes>25</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Illustrazione natura 16x9</vt:lpstr>
      <vt:lpstr>Lo spreco alimentare </vt:lpstr>
      <vt:lpstr>Diapositiva 2</vt:lpstr>
      <vt:lpstr>1. Quanto cibo sprechiamo in tutto il mondo?</vt:lpstr>
      <vt:lpstr>Un terzo di tutto il cibo viene sprecato!</vt:lpstr>
      <vt:lpstr>2. Dove sprechiamo di più? </vt:lpstr>
      <vt:lpstr>Risposta: a casa!</vt:lpstr>
      <vt:lpstr>3. Perché sprechiamo di più a casa? </vt:lpstr>
      <vt:lpstr>Siamo pigri.  Non guardiamo le date di scadenza.  Cuciniamo troppo.</vt:lpstr>
      <vt:lpstr>4. Quanto pesce sprechiamo nel mondo?</vt:lpstr>
      <vt:lpstr>Il 35%</vt:lpstr>
      <vt:lpstr>5. Perché si spreca nei campi? </vt:lpstr>
      <vt:lpstr>Problemi metereologici.</vt:lpstr>
      <vt:lpstr>6. Per produrre un alimento servono tante risorse (acqua, lavoro, benzina, ecc.), serve più acqua per produrre…</vt:lpstr>
      <vt:lpstr>Un Kg di carne di pollo!</vt:lpstr>
      <vt:lpstr>7. …e quanti litri di acqua servono per produrre un Kg di carne di pollo?</vt:lpstr>
      <vt:lpstr>Circa  4.000 litri!</vt:lpstr>
      <vt:lpstr>8. Che cosa ci aiuterebbe a sprecare di meno in casa?</vt:lpstr>
      <vt:lpstr>Fare la lista della spesa</vt:lpstr>
      <vt:lpstr>9. Come ridurre lo spreco nel nostro frigorifero?</vt:lpstr>
      <vt:lpstr>Tenendo il frigorifero in ordine e pulito. </vt:lpstr>
      <vt:lpstr>10. Ultima domanda, che cosa ci aiuterebbe a sprecare di meno in cucina?</vt:lpstr>
      <vt:lpstr>Cucinare e servire porzioni corrette</vt:lpstr>
      <vt:lpstr>Facciamo una sintesi: perché è importante parlare di spreco alimentare?</vt:lpstr>
      <vt:lpstr>Perché non sprecare fa parte di una corretta alimentazione?</vt:lpstr>
      <vt:lpstr>Grazie!</vt:lpstr>
      <vt:lpstr>Video di approfondimento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titolo</dc:title>
  <dc:creator>matteo guidi</dc:creator>
  <cp:lastModifiedBy>user</cp:lastModifiedBy>
  <cp:revision>135</cp:revision>
  <dcterms:created xsi:type="dcterms:W3CDTF">2017-11-15T16:13:04Z</dcterms:created>
  <dcterms:modified xsi:type="dcterms:W3CDTF">2018-04-15T10:02:13Z</dcterms:modified>
</cp:coreProperties>
</file>